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4"/>
  </p:notesMasterIdLst>
  <p:sldIdLst>
    <p:sldId id="282" r:id="rId2"/>
    <p:sldId id="317" r:id="rId3"/>
    <p:sldId id="320" r:id="rId4"/>
    <p:sldId id="318" r:id="rId5"/>
    <p:sldId id="284" r:id="rId6"/>
    <p:sldId id="283" r:id="rId7"/>
    <p:sldId id="285" r:id="rId8"/>
    <p:sldId id="286" r:id="rId9"/>
    <p:sldId id="287" r:id="rId10"/>
    <p:sldId id="300" r:id="rId11"/>
    <p:sldId id="321" r:id="rId12"/>
    <p:sldId id="288" r:id="rId13"/>
    <p:sldId id="289" r:id="rId14"/>
    <p:sldId id="290" r:id="rId15"/>
    <p:sldId id="326" r:id="rId16"/>
    <p:sldId id="328" r:id="rId17"/>
    <p:sldId id="327" r:id="rId18"/>
    <p:sldId id="292" r:id="rId19"/>
    <p:sldId id="299" r:id="rId20"/>
    <p:sldId id="291" r:id="rId21"/>
    <p:sldId id="294" r:id="rId22"/>
    <p:sldId id="295" r:id="rId23"/>
    <p:sldId id="296" r:id="rId24"/>
    <p:sldId id="297" r:id="rId25"/>
    <p:sldId id="298" r:id="rId26"/>
    <p:sldId id="301" r:id="rId27"/>
    <p:sldId id="329" r:id="rId28"/>
    <p:sldId id="322" r:id="rId29"/>
    <p:sldId id="323" r:id="rId30"/>
    <p:sldId id="314" r:id="rId31"/>
    <p:sldId id="325" r:id="rId32"/>
    <p:sldId id="316" r:id="rId33"/>
    <p:sldId id="302" r:id="rId34"/>
    <p:sldId id="306" r:id="rId35"/>
    <p:sldId id="309" r:id="rId36"/>
    <p:sldId id="308" r:id="rId37"/>
    <p:sldId id="307" r:id="rId38"/>
    <p:sldId id="319" r:id="rId39"/>
    <p:sldId id="310" r:id="rId40"/>
    <p:sldId id="311" r:id="rId41"/>
    <p:sldId id="312" r:id="rId42"/>
    <p:sldId id="313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4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1406"/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26" autoAdjust="0"/>
    <p:restoredTop sz="90559" autoAdjust="0"/>
  </p:normalViewPr>
  <p:slideViewPr>
    <p:cSldViewPr snapToGrid="0">
      <p:cViewPr varScale="1">
        <p:scale>
          <a:sx n="79" d="100"/>
          <a:sy n="79" d="100"/>
        </p:scale>
        <p:origin x="932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7" Type="http://schemas.openxmlformats.org/officeDocument/2006/relationships/slide" Target="slides/slide42.xml"/><Relationship Id="rId2" Type="http://schemas.openxmlformats.org/officeDocument/2006/relationships/slide" Target="slides/slide33.xml"/><Relationship Id="rId1" Type="http://schemas.openxmlformats.org/officeDocument/2006/relationships/slide" Target="slides/slide1.xml"/><Relationship Id="rId6" Type="http://schemas.openxmlformats.org/officeDocument/2006/relationships/slide" Target="slides/slide41.xml"/><Relationship Id="rId5" Type="http://schemas.openxmlformats.org/officeDocument/2006/relationships/slide" Target="slides/slide40.xml"/><Relationship Id="rId4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5BE08-4459-493F-8D08-3AF2A84B31AE}" type="slidenum">
              <a:rPr lang="en-US"/>
              <a:pPr/>
              <a:t>35</a:t>
            </a:fld>
            <a:endParaRPr lang="en-US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1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FA2860-48BD-4768-9552-EBD253BBFC1C}" type="slidenum">
              <a:rPr lang="en-US"/>
              <a:pPr/>
              <a:t>36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76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ED7AE-E235-4878-9AE6-EF759F3D21FE}" type="slidenum">
              <a:rPr lang="en-US"/>
              <a:pPr/>
              <a:t>37</a:t>
            </a:fld>
            <a:endParaRPr lang="en-US"/>
          </a:p>
        </p:txBody>
      </p:sp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98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95E82-4116-4FBA-AB08-3B4FB135F1DA}" type="slidenum">
              <a:rPr lang="en-US"/>
              <a:pPr/>
              <a:t>39</a:t>
            </a:fld>
            <a:endParaRPr lang="en-US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053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C3049-06C7-4A6A-8D7F-4E96D0B408BE}" type="slidenum">
              <a:rPr lang="en-US"/>
              <a:pPr/>
              <a:t>40</a:t>
            </a:fld>
            <a:endParaRPr 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917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176037-3B87-4FD6-9AF7-5887F2E034C7}" type="slidenum">
              <a:rPr lang="en-US"/>
              <a:pPr/>
              <a:t>41</a:t>
            </a:fld>
            <a:endParaRPr lang="en-US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97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0D933C-C221-4DAD-ADC8-9E9C48A497E9}" type="slidenum">
              <a:rPr lang="en-US"/>
              <a:pPr/>
              <a:t>42</a:t>
            </a:fld>
            <a:endParaRPr lang="en-US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9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56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1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1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in class discussion</a:t>
            </a:r>
            <a:r>
              <a:rPr lang="en-US" baseline="0" dirty="0"/>
              <a:t> during lecture:</a:t>
            </a:r>
            <a:endParaRPr lang="en-US" dirty="0"/>
          </a:p>
          <a:p>
            <a:r>
              <a:rPr lang="en-US" dirty="0"/>
              <a:t>Fusion 360(a CAD software) has it implemented in a pretty cool way…it has a “timeline” at the bottom where you can go back and change things/move the order around</a:t>
            </a:r>
          </a:p>
          <a:p>
            <a:r>
              <a:rPr lang="en-US" dirty="0"/>
              <a:t>Here’s an image: https://encrypted-tbn0.gstatic.com/images?q=tbn%3AANd9GcR0_aZJRxR3BVD3nsj2IKml89uGhZR3cwJncA&amp;usqp=CAU </a:t>
            </a:r>
          </a:p>
          <a:p>
            <a:r>
              <a:rPr lang="en-US" dirty="0"/>
              <a:t>(I</a:t>
            </a:r>
            <a:r>
              <a:rPr lang="en-US" baseline="0" dirty="0"/>
              <a:t> put the picture above to the left of the slide.)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08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30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B7A3F-BB7F-4D63-9C6A-E348C1E8C26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0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2691F8-1850-4FFC-B37E-F3093C8D717D}" type="slidenum">
              <a:rPr lang="en-US"/>
              <a:pPr/>
              <a:t>33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01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0B529-62CC-4ECD-88DF-13C7F334E369}" type="slidenum">
              <a:rPr lang="en-US"/>
              <a:pPr/>
              <a:t>34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46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2" y="1443038"/>
            <a:ext cx="7767637" cy="2133600"/>
          </a:xfrm>
        </p:spPr>
        <p:txBody>
          <a:bodyPr/>
          <a:lstStyle>
            <a:lvl1pPr>
              <a:defRPr sz="27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5" y="4425958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855DD71D-5500-4347-86DF-01E8C13A32A0}"/>
              </a:ext>
            </a:extLst>
          </p:cNvPr>
          <p:cNvGrpSpPr>
            <a:grpSpLocks/>
          </p:cNvGrpSpPr>
          <p:nvPr userDrawn="1"/>
        </p:nvGrpSpPr>
        <p:grpSpPr bwMode="auto">
          <a:xfrm rot="5400000">
            <a:off x="-3167062" y="3167064"/>
            <a:ext cx="6858000" cy="523874"/>
            <a:chOff x="0" y="0"/>
            <a:chExt cx="5760" cy="128"/>
          </a:xfrm>
        </p:grpSpPr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3C1A796D-526D-4B5B-8338-EE6C66D8C69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EE993EEE-E4F2-43CD-8AC7-8EE6465B26C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F2D1503B-B5A2-493A-83F2-95A6C85F879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11">
              <a:extLst>
                <a:ext uri="{FF2B5EF4-FFF2-40B4-BE49-F238E27FC236}">
                  <a16:creationId xmlns:a16="http://schemas.microsoft.com/office/drawing/2014/main" id="{B8947161-BB97-46D7-A813-77801D64C05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2" name="Picture 12" descr="red_hcii_logo">
            <a:extLst>
              <a:ext uri="{FF2B5EF4-FFF2-40B4-BE49-F238E27FC236}">
                <a16:creationId xmlns:a16="http://schemas.microsoft.com/office/drawing/2014/main" id="{C1BE4B9B-263B-2301-9D27-6560E5738B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2790703" y="6432551"/>
            <a:ext cx="3562597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6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6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6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8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7263" y="6248400"/>
            <a:ext cx="366947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3" name="Picture 2" descr="red_hcii_logo">
            <a:extLst>
              <a:ext uri="{FF2B5EF4-FFF2-40B4-BE49-F238E27FC236}">
                <a16:creationId xmlns:a16="http://schemas.microsoft.com/office/drawing/2014/main" id="{0D648801-D7A7-5866-2C97-492C31AE05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925" b="1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250">
          <a:solidFill>
            <a:schemeClr val="tx1"/>
          </a:solidFill>
          <a:latin typeface="+mn-lt"/>
          <a:ea typeface="+mn-ea"/>
          <a:cs typeface="+mn-cs"/>
        </a:defRPr>
      </a:lvl1pPr>
      <a:lvl2pPr marL="519113" indent="-26074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50">
          <a:solidFill>
            <a:schemeClr val="tx1"/>
          </a:solidFill>
          <a:latin typeface="+mn-lt"/>
        </a:defRPr>
      </a:lvl2pPr>
      <a:lvl3pPr marL="740569" indent="-22026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725">
          <a:solidFill>
            <a:schemeClr val="tx1"/>
          </a:solidFill>
          <a:latin typeface="+mn-lt"/>
        </a:defRPr>
      </a:lvl3pPr>
      <a:lvl4pPr marL="960835" indent="-2190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4pPr>
      <a:lvl5pPr marL="1198960" indent="-236935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5pPr>
      <a:lvl6pPr marL="15418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8847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2276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570560" indent="-236935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en.wikipedia.org/wiki/Command_patter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todesk.com/products/fusion-360/blog/master-the-timeline-browser-preferenc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lander.net/DJ/Videos/EditableGraphicalHistoriesVideo.shtml" TargetMode="External"/><Relationship Id="rId2" Type="http://schemas.openxmlformats.org/officeDocument/2006/relationships/hyperlink" Target="http://ieeexplore.ieee.org/stamp/stamp.jsp?tp=&amp;arnumber=18020&amp;isnumber=66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hyperlink" Target="https://www.youtube.com/watch?v=qUHnZudq7ws&amp;list=PL3856C8FlIWfr_tX8CMUhOJvl34ylClgb&amp;index=2" TargetMode="External"/><Relationship Id="rId2" Type="http://schemas.openxmlformats.org/officeDocument/2006/relationships/hyperlink" Target="http://dl.acm.org/citation.cfm?doid=2702123.270254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_EmbGg-b6Mo" TargetMode="External"/><Relationship Id="rId5" Type="http://schemas.openxmlformats.org/officeDocument/2006/relationships/image" Target="../media/image19.jpe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lbIBdlUGIc" TargetMode="External"/><Relationship Id="rId2" Type="http://schemas.openxmlformats.org/officeDocument/2006/relationships/hyperlink" Target="http://www.cs.cmu.edu/~natprog/papers/ICSE15-Azurite-v12-CameraReady.pdf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hyperlink" Target="http://dl.acm.org/citation.cfm?id=274716" TargetMode="External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videos/Topaz.mp4" TargetMode="External"/><Relationship Id="rId5" Type="http://schemas.openxmlformats.org/officeDocument/2006/relationships/hyperlink" Target="http://youtu.be/RtHgofs4p3U" TargetMode="External"/><Relationship Id="rId4" Type="http://schemas.openxmlformats.org/officeDocument/2006/relationships/hyperlink" Target="http://www.cs.cmu.edu/~amulet/papers/commandsbydemo-p534-myers.pdf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16/0953-5438(92)90021-7" TargetMode="External"/><Relationship Id="rId2" Type="http://schemas.openxmlformats.org/officeDocument/2006/relationships/hyperlink" Target="https://tinyurl.com/SSUIUnd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nk.springer.com/chapter/10.1007%2F978-94-011-0349-7_15" TargetMode="Externa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hyperlink" Target="http://www.cs.cmu.edu/~NatProg/papers/Myers2006Crystal.pdf" TargetMode="Externa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hyperlink" Target="http://www.cs.cmu.edu/~natprog/movies/Crystal.mov" TargetMode="External"/><Relationship Id="rId4" Type="http://schemas.openxmlformats.org/officeDocument/2006/relationships/hyperlink" Target="http://youtu.be/hC3n6ndHd8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100" dirty="0"/>
              <a:t>Lecture 14:</a:t>
            </a:r>
            <a:br>
              <a:rPr lang="en-US" sz="2100" dirty="0"/>
            </a:br>
            <a:r>
              <a:rPr lang="en-US" dirty="0"/>
              <a:t>Command Objects &amp; Support for Undo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in Various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details for how Linear Undo works in </a:t>
            </a:r>
            <a:r>
              <a:rPr lang="en-US" dirty="0">
                <a:solidFill>
                  <a:srgbClr val="C00000"/>
                </a:solidFill>
              </a:rPr>
              <a:t>PowerPoint</a:t>
            </a:r>
          </a:p>
          <a:p>
            <a:pPr lvl="1"/>
            <a:r>
              <a:rPr lang="en-US" dirty="0"/>
              <a:t>Good reference for expected behaviors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Note how selection changes as a result of und</a:t>
            </a:r>
            <a:r>
              <a:rPr lang="en-US" dirty="0"/>
              <a:t>o</a:t>
            </a:r>
          </a:p>
          <a:p>
            <a:r>
              <a:rPr lang="en-US" dirty="0"/>
              <a:t>Many programs have “unusual” designs for undo</a:t>
            </a:r>
          </a:p>
          <a:p>
            <a:pPr lvl="1"/>
            <a:r>
              <a:rPr lang="en-US" dirty="0"/>
              <a:t>Outlook – single level; undo delete – not selected (so hard to find)</a:t>
            </a:r>
          </a:p>
          <a:p>
            <a:pPr lvl="1"/>
            <a:r>
              <a:rPr lang="en-US" dirty="0"/>
              <a:t>Emacs editor – weird “switch directions” undo – forward/backwards</a:t>
            </a:r>
          </a:p>
          <a:p>
            <a:pPr lvl="1"/>
            <a:r>
              <a:rPr lang="en-US" dirty="0" err="1"/>
              <a:t>PhotoShop</a:t>
            </a:r>
            <a:r>
              <a:rPr lang="en-US" dirty="0"/>
              <a:t> – 2 or 3 different undo mechanisms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683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23693"/>
          </a:xfrm>
        </p:spPr>
        <p:txBody>
          <a:bodyPr/>
          <a:lstStyle/>
          <a:p>
            <a:r>
              <a:rPr lang="en-US" dirty="0"/>
              <a:t>Adobe </a:t>
            </a:r>
            <a:r>
              <a:rPr lang="en-US" dirty="0" err="1"/>
              <a:t>PhotoShop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308" y="1063622"/>
            <a:ext cx="8229600" cy="4411662"/>
          </a:xfrm>
        </p:spPr>
        <p:txBody>
          <a:bodyPr/>
          <a:lstStyle/>
          <a:p>
            <a:r>
              <a:rPr lang="en-US" dirty="0"/>
              <a:t>History pane displays previous operations</a:t>
            </a:r>
          </a:p>
          <a:p>
            <a:r>
              <a:rPr lang="en-US" dirty="0"/>
              <a:t>^Z – one-level undo that toggles undo/redo – until V2019</a:t>
            </a:r>
          </a:p>
          <a:p>
            <a:r>
              <a:rPr lang="en-US" dirty="0"/>
              <a:t>Also Shift-^Z, Alt-^Z - linear undo forwards and backwards</a:t>
            </a:r>
          </a:p>
          <a:p>
            <a:pPr lvl="1"/>
            <a:r>
              <a:rPr lang="en-US" dirty="0"/>
              <a:t>Redo list erased on new</a:t>
            </a:r>
            <a:br>
              <a:rPr lang="en-US" dirty="0"/>
            </a:br>
            <a:r>
              <a:rPr lang="en-US" dirty="0"/>
              <a:t>operations</a:t>
            </a:r>
          </a:p>
          <a:p>
            <a:r>
              <a:rPr lang="en-US" dirty="0"/>
              <a:t>“History brush”</a:t>
            </a:r>
          </a:p>
          <a:p>
            <a:pPr lvl="1"/>
            <a:r>
              <a:rPr lang="en-US" dirty="0"/>
              <a:t>Select point in past and</a:t>
            </a:r>
            <a:br>
              <a:rPr lang="en-US" dirty="0"/>
            </a:br>
            <a:r>
              <a:rPr lang="en-US" dirty="0"/>
              <a:t>brush area – returns to</a:t>
            </a:r>
            <a:br>
              <a:rPr lang="en-US" dirty="0"/>
            </a:br>
            <a:r>
              <a:rPr lang="en-US" dirty="0"/>
              <a:t>the way it was in the past</a:t>
            </a:r>
          </a:p>
          <a:p>
            <a:pPr lvl="1"/>
            <a:r>
              <a:rPr lang="en-US" dirty="0"/>
              <a:t>Can’t “skip” operations</a:t>
            </a:r>
          </a:p>
          <a:p>
            <a:pPr lvl="1"/>
            <a:r>
              <a:rPr lang="en-US" dirty="0"/>
              <a:t>Is selective by region, but</a:t>
            </a:r>
            <a:br>
              <a:rPr lang="en-US" dirty="0"/>
            </a:br>
            <a:r>
              <a:rPr lang="en-US" dirty="0"/>
              <a:t>not by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30722" name="Picture 2" descr="C:\Users\bam\AppData\Local\Temp\SNAGHTMLa4e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8419" y="2617675"/>
            <a:ext cx="3812273" cy="3383076"/>
          </a:xfrm>
          <a:prstGeom prst="rect">
            <a:avLst/>
          </a:prstGeo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83690" y="5268912"/>
            <a:ext cx="2356945" cy="1050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5580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a central list of operations</a:t>
            </a:r>
          </a:p>
          <a:p>
            <a:r>
              <a:rPr lang="en-US" dirty="0"/>
              <a:t>Where to store the old values?</a:t>
            </a:r>
          </a:p>
          <a:p>
            <a:pPr lvl="1"/>
            <a:r>
              <a:rPr lang="en-US" dirty="0"/>
              <a:t>With objects that are modified</a:t>
            </a:r>
          </a:p>
          <a:p>
            <a:pPr lvl="2"/>
            <a:r>
              <a:rPr lang="en-US" dirty="0"/>
              <a:t>E.g., a rectangle keeps track of all its former locations</a:t>
            </a:r>
          </a:p>
          <a:p>
            <a:pPr lvl="2"/>
            <a:r>
              <a:rPr lang="en-US" dirty="0"/>
              <a:t>Called “Memento Pattern” (Wikipedia)</a:t>
            </a:r>
          </a:p>
          <a:p>
            <a:pPr lvl="2"/>
            <a:r>
              <a:rPr lang="en-US" dirty="0"/>
              <a:t>But limited in kinds of editors – doesn’t work for text, paint</a:t>
            </a:r>
          </a:p>
          <a:p>
            <a:pPr lvl="1"/>
            <a:r>
              <a:rPr lang="en-US" dirty="0"/>
              <a:t>In a global list</a:t>
            </a:r>
          </a:p>
          <a:p>
            <a:pPr lvl="2"/>
            <a:r>
              <a:rPr lang="en-US" dirty="0"/>
              <a:t>But what to store for each operation?</a:t>
            </a:r>
          </a:p>
          <a:p>
            <a:pPr lvl="1"/>
            <a:r>
              <a:rPr lang="en-US" dirty="0">
                <a:solidFill>
                  <a:schemeClr val="accent6"/>
                </a:solidFill>
              </a:rPr>
              <a:t>Using the Command Object pattern</a:t>
            </a:r>
          </a:p>
          <a:p>
            <a:pPr lvl="2"/>
            <a:r>
              <a:rPr lang="en-US" dirty="0"/>
              <a:t>Store in the command object itself</a:t>
            </a:r>
          </a:p>
          <a:p>
            <a:pPr lvl="2"/>
            <a:r>
              <a:rPr lang="en-US" dirty="0"/>
              <a:t>Then it stays with the operation</a:t>
            </a:r>
          </a:p>
          <a:p>
            <a:pPr lvl="2"/>
            <a:r>
              <a:rPr lang="en-US" dirty="0"/>
              <a:t>No confusion about which parameters for which operation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944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 Object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82" y="2021033"/>
            <a:ext cx="6037118" cy="3660631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Wikipedia</a:t>
            </a:r>
            <a:r>
              <a:rPr lang="en-US" dirty="0"/>
              <a:t>: “An object is used to encapsulate all information needed to perform an action or trigger an event at a later time. This information includes the method name, the object that owns the method and values for the method parameters.”</a:t>
            </a:r>
          </a:p>
          <a:p>
            <a:r>
              <a:rPr lang="en-US" dirty="0"/>
              <a:t>Was in original “Design Patterns” book (1994)</a:t>
            </a:r>
          </a:p>
          <a:p>
            <a:r>
              <a:rPr lang="en-US" dirty="0"/>
              <a:t>Better separation between action and widgets</a:t>
            </a:r>
          </a:p>
          <a:p>
            <a:r>
              <a:rPr lang="en-US" dirty="0"/>
              <a:t>Clearer place to store information needed for undo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pic>
        <p:nvPicPr>
          <p:cNvPr id="2050" name="Picture 2" descr="https://upload.wikimedia.org/wikipedia/en/7/78/Design_Patterns_co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907" y="2368155"/>
            <a:ext cx="1999988" cy="2499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445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 5 design for Command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35" y="1710623"/>
            <a:ext cx="8178893" cy="1937463"/>
          </a:xfrm>
        </p:spPr>
        <p:txBody>
          <a:bodyPr>
            <a:normAutofit/>
          </a:bodyPr>
          <a:lstStyle/>
          <a:p>
            <a:r>
              <a:rPr lang="en-US" dirty="0"/>
              <a:t>Abstract class that all operations extend:</a:t>
            </a:r>
            <a:br>
              <a:rPr lang="en-US" dirty="0"/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Methods for Execute, Undo, Redo etc., that specific commands override</a:t>
            </a:r>
          </a:p>
          <a:p>
            <a:r>
              <a:rPr lang="en-US" dirty="0"/>
              <a:t>Variables for saved values </a:t>
            </a:r>
            <a:r>
              <a:rPr lang="en-US" dirty="0">
                <a:solidFill>
                  <a:schemeClr val="accent6"/>
                </a:solidFill>
              </a:rPr>
              <a:t>in the command object itself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888D4C-4D8E-4A4F-BB21-C87021C1D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0" y="3941072"/>
            <a:ext cx="8938260" cy="202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56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59CCA-0208-4697-9742-77E0B4A41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Sub-classes of command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467BF-228A-4344-A534-0C7748A4F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6697"/>
            <a:ext cx="8686800" cy="3739753"/>
          </a:xfrm>
        </p:spPr>
        <p:txBody>
          <a:bodyPr>
            <a:normAutofit/>
          </a:bodyPr>
          <a:lstStyle/>
          <a:p>
            <a:r>
              <a:rPr lang="en-US" dirty="0"/>
              <a:t>Create a subclass of </a:t>
            </a:r>
            <a:r>
              <a:rPr lang="en-US" dirty="0" err="1"/>
              <a:t>CommandObject</a:t>
            </a:r>
            <a:r>
              <a:rPr lang="en-US" dirty="0"/>
              <a:t> for each kind of command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Also: </a:t>
            </a:r>
            <a:r>
              <a:rPr lang="en-US" dirty="0" err="1"/>
              <a:t>CreateObjectCommandObject</a:t>
            </a:r>
            <a:r>
              <a:rPr lang="en-US" dirty="0"/>
              <a:t>, </a:t>
            </a:r>
            <a:r>
              <a:rPr lang="en-US" dirty="0" err="1"/>
              <a:t>ChangeBorderColorCommandObject</a:t>
            </a:r>
            <a:r>
              <a:rPr lang="en-US" dirty="0"/>
              <a:t>, </a:t>
            </a:r>
            <a:r>
              <a:rPr lang="en-US" dirty="0" err="1"/>
              <a:t>ChangeBorderWidthCommandObject</a:t>
            </a:r>
            <a:r>
              <a:rPr lang="en-US" dirty="0"/>
              <a:t>, etc.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7D046-3209-481A-AF26-3471A0F8B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912562-7FFA-4006-8122-92F94C62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89E116-470F-475B-927A-965DBC165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43" y="2662720"/>
            <a:ext cx="8560914" cy="18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427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4A9E-FED5-43DD-AA02-B56638EC4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Process for using a Command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3CED9-D8BC-4985-994C-B2D57466D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6697"/>
            <a:ext cx="8380562" cy="3534965"/>
          </a:xfrm>
        </p:spPr>
        <p:txBody>
          <a:bodyPr>
            <a:normAutofit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dirty="0"/>
              <a:t>When the user clicks menu item (e.g., to change color), or starts an action (like create object), </a:t>
            </a:r>
            <a:r>
              <a:rPr lang="en-US" b="1" dirty="0"/>
              <a:t>allocate</a:t>
            </a:r>
            <a:r>
              <a:rPr lang="en-US" dirty="0"/>
              <a:t> a new command object of the correct type</a:t>
            </a:r>
            <a:br>
              <a:rPr lang="en-US" dirty="0"/>
            </a:b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curCmd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undohdlr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Call that object’s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execute()</a:t>
            </a:r>
            <a:r>
              <a:rPr lang="en-US" dirty="0"/>
              <a:t> method, which will:</a:t>
            </a:r>
          </a:p>
          <a:p>
            <a:pPr marL="863203" lvl="2" indent="-342900">
              <a:buFont typeface="+mj-lt"/>
              <a:buAutoNum type="alphaLcParenR"/>
            </a:pPr>
            <a:r>
              <a:rPr lang="en-US" dirty="0"/>
              <a:t>Save all the information needed to undo/redo/repeat the action later</a:t>
            </a:r>
          </a:p>
          <a:p>
            <a:pPr marL="863203" lvl="2" indent="-342900">
              <a:buFont typeface="+mj-lt"/>
              <a:buAutoNum type="alphaLcParenR"/>
            </a:pPr>
            <a:r>
              <a:rPr lang="en-US" dirty="0"/>
              <a:t>Perform the action</a:t>
            </a:r>
          </a:p>
          <a:p>
            <a:pPr marL="863203" lvl="2" indent="-342900">
              <a:buFont typeface="+mj-lt"/>
              <a:buAutoNum type="alphaLcParenR"/>
            </a:pPr>
            <a:r>
              <a:rPr lang="en-US" dirty="0"/>
              <a:t>Put this command object on the undo list</a:t>
            </a:r>
          </a:p>
          <a:p>
            <a:pPr lvl="1"/>
            <a:r>
              <a:rPr lang="en-US" dirty="0"/>
              <a:t>Each kind of object will have a </a:t>
            </a:r>
            <a:r>
              <a:rPr lang="en-US" i="1" dirty="0"/>
              <a:t>different</a:t>
            </a:r>
            <a:r>
              <a:rPr lang="en-US" dirty="0"/>
              <a:t> execute method</a:t>
            </a:r>
          </a:p>
          <a:p>
            <a:pPr lvl="1"/>
            <a:r>
              <a:rPr lang="en-US" dirty="0"/>
              <a:t>What does </a:t>
            </a:r>
            <a:r>
              <a:rPr lang="en-US" sz="15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ChangeFillColorCommandObject.execute</a:t>
            </a:r>
            <a:r>
              <a:rPr lang="en-US" sz="15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 </a:t>
            </a:r>
            <a:r>
              <a:rPr lang="en-US" dirty="0"/>
              <a:t>need to store?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71202-3B0F-4F9B-9D02-89A57328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5C902-7E06-4A47-9DB5-93088191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764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929E7-E75E-4717-B845-B624898DA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Provided Example: </a:t>
            </a:r>
            <a:r>
              <a:rPr lang="en-US" b="0" dirty="0" err="1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ChangeFillColorCommandObject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2709D-D474-4A22-A30E-396014207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Command object that is used when</a:t>
            </a:r>
            <a:br>
              <a:rPr lang="en-US" dirty="0"/>
            </a:br>
            <a:r>
              <a:rPr lang="en-US" dirty="0"/>
              <a:t>change the fill color</a:t>
            </a:r>
          </a:p>
          <a:p>
            <a:r>
              <a:rPr lang="en-US" dirty="0"/>
              <a:t>What to store?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5A540-0776-45D1-9378-9780AA1BE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26E9-5EE1-4445-8DB4-99783C1E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3169FB8-CE30-4D67-8A9C-F15AB339C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2874" y="1942558"/>
            <a:ext cx="3321126" cy="15592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4EF89E-3B01-401C-B6F7-CF1C24870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" y="3923518"/>
            <a:ext cx="8938260" cy="202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404" y="2146697"/>
            <a:ext cx="7361469" cy="2534408"/>
          </a:xfrm>
        </p:spPr>
        <p:txBody>
          <a:bodyPr>
            <a:normAutofit/>
          </a:bodyPr>
          <a:lstStyle/>
          <a:p>
            <a:r>
              <a:rPr lang="en-US" dirty="0"/>
              <a:t>SVG Change fill color: 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Target object 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rect1</a:t>
            </a:r>
          </a:p>
          <a:p>
            <a:r>
              <a:rPr lang="en-US" dirty="0"/>
              <a:t>Old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</a:t>
            </a:r>
            <a:r>
              <a:rPr lang="en-US" dirty="0"/>
              <a:t>”</a:t>
            </a:r>
          </a:p>
          <a:p>
            <a:r>
              <a:rPr lang="en-US" dirty="0"/>
              <a:t>New value =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blue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class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extends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CommandObject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5876719" y="229563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168651" y="229563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22685" y="229563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/>
          <p:cNvCxnSpPr>
            <a:stCxn id="6" idx="6"/>
            <a:endCxn id="8" idx="2"/>
          </p:cNvCxnSpPr>
          <p:nvPr/>
        </p:nvCxnSpPr>
        <p:spPr>
          <a:xfrm>
            <a:off x="6231412" y="2472975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6"/>
            <a:endCxn id="7" idx="2"/>
          </p:cNvCxnSpPr>
          <p:nvPr/>
        </p:nvCxnSpPr>
        <p:spPr>
          <a:xfrm>
            <a:off x="6877378" y="2472975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C3E456C-F331-BBE9-D64E-B688AAE59403}"/>
              </a:ext>
            </a:extLst>
          </p:cNvPr>
          <p:cNvGrpSpPr/>
          <p:nvPr/>
        </p:nvGrpSpPr>
        <p:grpSpPr>
          <a:xfrm>
            <a:off x="5077449" y="1644042"/>
            <a:ext cx="2759066" cy="651094"/>
            <a:chOff x="5077449" y="1644042"/>
            <a:chExt cx="2759066" cy="651094"/>
          </a:xfrm>
        </p:grpSpPr>
        <p:sp>
          <p:nvSpPr>
            <p:cNvPr id="11" name="TextBox 10"/>
            <p:cNvSpPr txBox="1"/>
            <p:nvPr/>
          </p:nvSpPr>
          <p:spPr>
            <a:xfrm>
              <a:off x="5077449" y="1644042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83349" y="1648805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061943" y="1644042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make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blue</a:t>
              </a:r>
            </a:p>
          </p:txBody>
        </p:sp>
      </p:grpSp>
      <p:cxnSp>
        <p:nvCxnSpPr>
          <p:cNvPr id="14" name="Curved Connector 13"/>
          <p:cNvCxnSpPr/>
          <p:nvPr/>
        </p:nvCxnSpPr>
        <p:spPr>
          <a:xfrm rot="5400000">
            <a:off x="7011558" y="2447489"/>
            <a:ext cx="9525" cy="39515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06102" y="283932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73642" y="3247336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590141" y="3247336"/>
            <a:ext cx="457200" cy="328899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457104" y="3537904"/>
            <a:ext cx="697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rect1</a:t>
            </a:r>
          </a:p>
        </p:txBody>
      </p:sp>
    </p:spTree>
    <p:extLst>
      <p:ext uri="{BB962C8B-B14F-4D97-AF65-F5344CB8AC3E}">
        <p14:creationId xmlns:p14="http://schemas.microsoft.com/office/powerpoint/2010/main" val="2383335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296"/>
          <a:stretch/>
        </p:blipFill>
        <p:spPr>
          <a:xfrm>
            <a:off x="5075713" y="1478353"/>
            <a:ext cx="3989567" cy="41408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352"/>
            <a:ext cx="4731589" cy="4591371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oldValue</a:t>
            </a:r>
            <a:r>
              <a:rPr lang="en-US" dirty="0"/>
              <a:t> often need to be an object with many values</a:t>
            </a:r>
          </a:p>
          <a:p>
            <a:r>
              <a:rPr lang="en-US" dirty="0"/>
              <a:t>What to store for </a:t>
            </a:r>
            <a:r>
              <a:rPr lang="en-US" i="1" dirty="0"/>
              <a:t>create </a:t>
            </a:r>
            <a:r>
              <a:rPr lang="en-US" dirty="0"/>
              <a:t>in HW 3?</a:t>
            </a:r>
          </a:p>
          <a:p>
            <a:pPr lvl="1"/>
            <a:r>
              <a:rPr lang="en-US" i="1" dirty="0"/>
              <a:t>All values used:</a:t>
            </a:r>
            <a:endParaRPr lang="en-US" dirty="0"/>
          </a:p>
          <a:p>
            <a:pPr lvl="2"/>
            <a:r>
              <a:rPr lang="en-US" dirty="0"/>
              <a:t>Type (line/</a:t>
            </a:r>
            <a:r>
              <a:rPr lang="en-US" dirty="0" err="1"/>
              <a:t>rect</a:t>
            </a:r>
            <a:r>
              <a:rPr lang="en-US" dirty="0"/>
              <a:t>/ellipse)</a:t>
            </a:r>
          </a:p>
          <a:p>
            <a:pPr lvl="2"/>
            <a:r>
              <a:rPr lang="en-US" dirty="0"/>
              <a:t>Coordinates for create</a:t>
            </a:r>
          </a:p>
          <a:p>
            <a:pPr lvl="2"/>
            <a:r>
              <a:rPr lang="en-US" dirty="0"/>
              <a:t>Border color</a:t>
            </a:r>
          </a:p>
          <a:p>
            <a:pPr lvl="2"/>
            <a:r>
              <a:rPr lang="en-US" dirty="0"/>
              <a:t>Border width</a:t>
            </a:r>
          </a:p>
          <a:p>
            <a:pPr lvl="2"/>
            <a:r>
              <a:rPr lang="en-US" dirty="0"/>
              <a:t>Fill color</a:t>
            </a:r>
          </a:p>
          <a:p>
            <a:pPr lvl="1"/>
            <a:r>
              <a:rPr lang="en-US" dirty="0"/>
              <a:t>For SVG, can store the created</a:t>
            </a:r>
            <a:br>
              <a:rPr lang="en-US" dirty="0"/>
            </a:br>
            <a:r>
              <a:rPr lang="en-US" dirty="0"/>
              <a:t>object, but not for canvas</a:t>
            </a:r>
          </a:p>
          <a:p>
            <a:r>
              <a:rPr lang="en-US" dirty="0"/>
              <a:t>Why can’t you just get</a:t>
            </a:r>
            <a:br>
              <a:rPr lang="en-US" dirty="0"/>
            </a:br>
            <a:r>
              <a:rPr lang="en-US" dirty="0"/>
              <a:t>values from the palette?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0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Midterm </a:t>
            </a:r>
            <a:r>
              <a:rPr lang="en-US" i="1" dirty="0"/>
              <a:t>now</a:t>
            </a:r>
          </a:p>
          <a:p>
            <a:r>
              <a:rPr lang="en-US" dirty="0"/>
              <a:t>Thanks for attending class anyway</a:t>
            </a:r>
          </a:p>
          <a:p>
            <a:pPr lvl="1"/>
            <a:endParaRPr lang="en-US" dirty="0"/>
          </a:p>
          <a:p>
            <a:r>
              <a:rPr lang="en-US" dirty="0"/>
              <a:t>No class next week</a:t>
            </a:r>
          </a:p>
          <a:p>
            <a:endParaRPr lang="en-US" dirty="0"/>
          </a:p>
          <a:p>
            <a:r>
              <a:rPr lang="en-US" dirty="0"/>
              <a:t>Issue with due date for HW4</a:t>
            </a:r>
          </a:p>
          <a:p>
            <a:endParaRPr lang="en-US" dirty="0"/>
          </a:p>
          <a:p>
            <a:r>
              <a:rPr lang="en-US" dirty="0"/>
              <a:t>This lecture is how to do HW 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970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249" y="442084"/>
            <a:ext cx="6652044" cy="656467"/>
          </a:xfrm>
        </p:spPr>
        <p:txBody>
          <a:bodyPr/>
          <a:lstStyle/>
          <a:p>
            <a:r>
              <a:rPr lang="en-US" dirty="0"/>
              <a:t>Command Object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249" y="1363718"/>
            <a:ext cx="7996687" cy="506883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Execute / Do</a:t>
            </a:r>
          </a:p>
          <a:p>
            <a:pPr lvl="1"/>
            <a:r>
              <a:rPr lang="en-US" dirty="0"/>
              <a:t>The actual operation of the command, like to change the fill color</a:t>
            </a:r>
          </a:p>
          <a:p>
            <a:pPr marL="644128" lvl="1" indent="-385763">
              <a:buFont typeface="+mj-lt"/>
              <a:buAutoNum type="arabicPeriod"/>
            </a:pPr>
            <a:r>
              <a:rPr lang="en-US" dirty="0"/>
              <a:t>Gets parameters from the global variables </a:t>
            </a:r>
            <a:r>
              <a:rPr lang="en-US" i="1" dirty="0"/>
              <a:t>and saves them in the Command Object itself</a:t>
            </a:r>
          </a:p>
          <a:p>
            <a:pPr marL="644128" lvl="1" indent="-385763">
              <a:buFont typeface="+mj-lt"/>
              <a:buAutoNum type="arabicPeriod"/>
            </a:pPr>
            <a:r>
              <a:rPr lang="en-US" dirty="0"/>
              <a:t>Execute the command</a:t>
            </a:r>
          </a:p>
          <a:p>
            <a:pPr marL="644128" lvl="1" indent="-385763">
              <a:buFont typeface="+mj-lt"/>
              <a:buAutoNum type="arabicPeriod"/>
            </a:pPr>
            <a:r>
              <a:rPr lang="en-US" dirty="0"/>
              <a:t>Save the command object on the undo stack</a:t>
            </a:r>
          </a:p>
          <a:p>
            <a:pPr lvl="2"/>
            <a:r>
              <a:rPr lang="en-US" dirty="0"/>
              <a:t>Real operation will be a little more complicated</a:t>
            </a:r>
          </a:p>
          <a:p>
            <a:r>
              <a:rPr lang="en-US" dirty="0"/>
              <a:t>For </a:t>
            </a:r>
            <a:r>
              <a:rPr lang="en-US" sz="23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r>
              <a:rPr lang="en-US" sz="2325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i="1" dirty="0"/>
          </a:p>
          <a:p>
            <a:pPr marL="0" indent="0">
              <a:buNone/>
            </a:pPr>
            <a:br>
              <a:rPr lang="en-US" sz="1575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75" dirty="0">
                <a:latin typeface="Courier New" panose="02070309020205020404" pitchFamily="49" charset="0"/>
                <a:cs typeface="Courier New" panose="02070309020205020404" pitchFamily="49" charset="0"/>
              </a:rPr>
              <a:t>execute() {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if (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!== null) { // global variable for selected object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; // save the object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; //get current color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fillColorWidget.currentColor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; //new color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; //actually perform the change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    if (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 //load me onto </a:t>
            </a:r>
            <a:r>
              <a:rPr lang="en-US" sz="135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undolist</a:t>
            </a:r>
            <a:endParaRPr lang="en-US" sz="13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		// which will also potentially remove pending undone commands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-3572">
              <a:buNone/>
            </a:pPr>
            <a:r>
              <a:rPr lang="en-US" sz="135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9271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 &amp; Redo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287" y="1647096"/>
            <a:ext cx="8229600" cy="4411662"/>
          </a:xfrm>
        </p:spPr>
        <p:txBody>
          <a:bodyPr>
            <a:normAutofit/>
          </a:bodyPr>
          <a:lstStyle/>
          <a:p>
            <a:r>
              <a:rPr lang="en-US" dirty="0"/>
              <a:t>Undo method – make the object have its old value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undo() {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this.targetObject.fillColor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// make sure this object is selected, which will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  // also fix the palette to show this object's color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becomeSelected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** now fix the undo stack **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Redo = undo the undo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redo() {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 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this.targetObject.fillColor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becomeSelected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** now fix the undo stack **</a:t>
            </a:r>
          </a:p>
          <a:p>
            <a:pPr marL="0" indent="0"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1E4E584-7DC0-4417-8DBC-F91E8DF0B32E}"/>
              </a:ext>
            </a:extLst>
          </p:cNvPr>
          <p:cNvSpPr/>
          <p:nvPr/>
        </p:nvSpPr>
        <p:spPr>
          <a:xfrm>
            <a:off x="7249542" y="290122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EAAA5B1-6FB4-4A02-968E-B9A1C567C130}"/>
              </a:ext>
            </a:extLst>
          </p:cNvPr>
          <p:cNvSpPr/>
          <p:nvPr/>
        </p:nvSpPr>
        <p:spPr>
          <a:xfrm>
            <a:off x="8541473" y="290122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B6E5DD-C277-45EB-B3C1-88FA0B9A8910}"/>
              </a:ext>
            </a:extLst>
          </p:cNvPr>
          <p:cNvSpPr/>
          <p:nvPr/>
        </p:nvSpPr>
        <p:spPr>
          <a:xfrm>
            <a:off x="7895507" y="290122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88F8C16-FE20-467D-9FBB-15CAD82C9291}"/>
              </a:ext>
            </a:extLst>
          </p:cNvPr>
          <p:cNvCxnSpPr>
            <a:stCxn id="6" idx="6"/>
            <a:endCxn id="8" idx="2"/>
          </p:cNvCxnSpPr>
          <p:nvPr/>
        </p:nvCxnSpPr>
        <p:spPr>
          <a:xfrm>
            <a:off x="7604235" y="307856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D3FCE4E-519E-409B-8434-BC90A86B6D67}"/>
              </a:ext>
            </a:extLst>
          </p:cNvPr>
          <p:cNvCxnSpPr>
            <a:stCxn id="8" idx="6"/>
            <a:endCxn id="7" idx="2"/>
          </p:cNvCxnSpPr>
          <p:nvPr/>
        </p:nvCxnSpPr>
        <p:spPr>
          <a:xfrm>
            <a:off x="8250201" y="307856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>
            <a:extLst>
              <a:ext uri="{FF2B5EF4-FFF2-40B4-BE49-F238E27FC236}">
                <a16:creationId xmlns:a16="http://schemas.microsoft.com/office/drawing/2014/main" id="{E3B6F64C-20AD-4D2A-95E8-43A347D8B91F}"/>
              </a:ext>
            </a:extLst>
          </p:cNvPr>
          <p:cNvCxnSpPr/>
          <p:nvPr/>
        </p:nvCxnSpPr>
        <p:spPr>
          <a:xfrm rot="5400000">
            <a:off x="8384381" y="3053080"/>
            <a:ext cx="9525" cy="39515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7354BBD-F2BD-4093-BD01-B6260A75635D}"/>
              </a:ext>
            </a:extLst>
          </p:cNvPr>
          <p:cNvSpPr txBox="1"/>
          <p:nvPr/>
        </p:nvSpPr>
        <p:spPr>
          <a:xfrm>
            <a:off x="8078924" y="3444911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2ED4BD-E51C-4369-8711-AC7844EC06DB}"/>
              </a:ext>
            </a:extLst>
          </p:cNvPr>
          <p:cNvSpPr/>
          <p:nvPr/>
        </p:nvSpPr>
        <p:spPr>
          <a:xfrm>
            <a:off x="8646465" y="3852927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052A60-8CDD-4E20-B3FC-6F59E81BA4A8}"/>
              </a:ext>
            </a:extLst>
          </p:cNvPr>
          <p:cNvSpPr/>
          <p:nvPr/>
        </p:nvSpPr>
        <p:spPr>
          <a:xfrm>
            <a:off x="7962964" y="3852927"/>
            <a:ext cx="457200" cy="328899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27E918-0201-4AC1-9107-F819F18D6FAF}"/>
              </a:ext>
            </a:extLst>
          </p:cNvPr>
          <p:cNvSpPr txBox="1"/>
          <p:nvPr/>
        </p:nvSpPr>
        <p:spPr>
          <a:xfrm>
            <a:off x="7829926" y="4143495"/>
            <a:ext cx="697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rect1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B3D3C7D-7E96-6933-2496-6869DDB31AB3}"/>
              </a:ext>
            </a:extLst>
          </p:cNvPr>
          <p:cNvGrpSpPr/>
          <p:nvPr/>
        </p:nvGrpSpPr>
        <p:grpSpPr>
          <a:xfrm>
            <a:off x="6450393" y="2217453"/>
            <a:ext cx="2759066" cy="651094"/>
            <a:chOff x="5077449" y="1644042"/>
            <a:chExt cx="2759066" cy="65109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DDACD7D-DBBF-6356-583A-F6A9BD7BF966}"/>
                </a:ext>
              </a:extLst>
            </p:cNvPr>
            <p:cNvSpPr txBox="1"/>
            <p:nvPr/>
          </p:nvSpPr>
          <p:spPr>
            <a:xfrm>
              <a:off x="5077449" y="1644042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A0EB750-252E-65D2-E577-14741063D22D}"/>
                </a:ext>
              </a:extLst>
            </p:cNvPr>
            <p:cNvSpPr txBox="1"/>
            <p:nvPr/>
          </p:nvSpPr>
          <p:spPr>
            <a:xfrm>
              <a:off x="6283349" y="1648805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20F63E5-211F-585E-7AFC-39388A9A711D}"/>
                </a:ext>
              </a:extLst>
            </p:cNvPr>
            <p:cNvSpPr txBox="1"/>
            <p:nvPr/>
          </p:nvSpPr>
          <p:spPr>
            <a:xfrm>
              <a:off x="7061943" y="1644042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make</a:t>
              </a:r>
              <a:br>
                <a:rPr lang="en-US" b="1" dirty="0">
                  <a:solidFill>
                    <a:srgbClr val="C00000"/>
                  </a:solidFill>
                </a:rPr>
              </a:br>
              <a:r>
                <a:rPr lang="en-US" b="1" dirty="0">
                  <a:solidFill>
                    <a:srgbClr val="C00000"/>
                  </a:solidFill>
                </a:rPr>
                <a:t>blue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0052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57" y="307438"/>
            <a:ext cx="7543800" cy="737243"/>
          </a:xfrm>
        </p:spPr>
        <p:txBody>
          <a:bodyPr/>
          <a:lstStyle/>
          <a:p>
            <a:r>
              <a:rPr lang="en-US" dirty="0"/>
              <a:t>Repeat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280" y="1216182"/>
            <a:ext cx="7367156" cy="3965974"/>
          </a:xfrm>
        </p:spPr>
        <p:txBody>
          <a:bodyPr>
            <a:normAutofit fontScale="77500" lnSpcReduction="20000"/>
          </a:bodyPr>
          <a:lstStyle/>
          <a:p>
            <a:r>
              <a:rPr lang="en-US" sz="2550" dirty="0"/>
              <a:t>Apply same color to the currently selected object</a:t>
            </a:r>
          </a:p>
          <a:p>
            <a:pPr lvl="1"/>
            <a:r>
              <a:rPr lang="en-US" sz="2175" dirty="0"/>
              <a:t>Different object, so might have a different old color</a:t>
            </a:r>
          </a:p>
          <a:p>
            <a:r>
              <a:rPr lang="en-US" sz="2550" dirty="0"/>
              <a:t>Remember, this operation is </a:t>
            </a:r>
            <a:r>
              <a:rPr lang="en-US" sz="2550" dirty="0">
                <a:solidFill>
                  <a:schemeClr val="accent6"/>
                </a:solidFill>
              </a:rPr>
              <a:t>added to the undo stack</a:t>
            </a:r>
          </a:p>
          <a:p>
            <a:r>
              <a:rPr lang="en-US" sz="2550" dirty="0"/>
              <a:t>Note: </a:t>
            </a:r>
            <a:r>
              <a:rPr lang="en-US" sz="2550" i="1" dirty="0"/>
              <a:t>not</a:t>
            </a:r>
            <a:r>
              <a:rPr lang="en-US" sz="2550" dirty="0"/>
              <a:t> the palette’s current color – use saved </a:t>
            </a:r>
            <a:r>
              <a:rPr lang="en-US" sz="2175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newColor</a:t>
            </a:r>
            <a:endParaRPr lang="en-US" sz="255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550" dirty="0"/>
              <a:t>Need to allocate a new command object for repeat</a:t>
            </a:r>
          </a:p>
          <a:p>
            <a:pPr marL="0" indent="0">
              <a:buNone/>
            </a:pPr>
            <a:endParaRPr lang="en-US" sz="1725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repeat() {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 if (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!== null) {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this.targetObject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; // get new selected obj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this.oldValue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; //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obj's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current color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725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// no change to </a:t>
            </a:r>
            <a:r>
              <a:rPr lang="en-US" sz="1725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newValue</a:t>
            </a:r>
            <a:r>
              <a:rPr lang="en-US" sz="1725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725" i="1" dirty="0">
                <a:latin typeface="Courier New" panose="02070309020205020404" pitchFamily="49" charset="0"/>
                <a:cs typeface="Courier New" panose="02070309020205020404" pitchFamily="49" charset="0"/>
              </a:rPr>
              <a:t>– comes from operation that was copied</a:t>
            </a:r>
            <a:endParaRPr lang="en-US" sz="1725" b="1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selectedObj.fillColor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this.newValue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; //actually change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    if (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addToUndoStack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         </a:t>
            </a:r>
            <a:r>
              <a:rPr lang="en-US" sz="1725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this.undoHandler.registerExecution</a:t>
            </a: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({...this});</a:t>
            </a:r>
          </a:p>
          <a:p>
            <a:pPr marL="0" indent="0">
              <a:buNone/>
            </a:pPr>
            <a:r>
              <a:rPr lang="en-US" sz="1725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00004A-138D-497D-9427-D5FA91046E45}"/>
              </a:ext>
            </a:extLst>
          </p:cNvPr>
          <p:cNvGrpSpPr/>
          <p:nvPr/>
        </p:nvGrpSpPr>
        <p:grpSpPr>
          <a:xfrm>
            <a:off x="6460847" y="4348528"/>
            <a:ext cx="2106110" cy="1667256"/>
            <a:chOff x="8529424" y="913748"/>
            <a:chExt cx="2808146" cy="2223008"/>
          </a:xfrm>
        </p:grpSpPr>
        <p:sp>
          <p:nvSpPr>
            <p:cNvPr id="6" name="Isosceles Triangle 5"/>
            <p:cNvSpPr/>
            <p:nvPr/>
          </p:nvSpPr>
          <p:spPr bwMode="auto">
            <a:xfrm>
              <a:off x="10761049" y="913748"/>
              <a:ext cx="554771" cy="889140"/>
            </a:xfrm>
            <a:prstGeom prst="triangl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7" name="Isosceles Triangle 6"/>
            <p:cNvSpPr/>
            <p:nvPr/>
          </p:nvSpPr>
          <p:spPr bwMode="auto">
            <a:xfrm>
              <a:off x="10782799" y="2002259"/>
              <a:ext cx="554771" cy="889140"/>
            </a:xfrm>
            <a:prstGeom prst="triangle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9234050" y="170697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9676165" y="2123601"/>
              <a:ext cx="463270" cy="485301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529424" y="2274981"/>
              <a:ext cx="1665414" cy="861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Repeat</a:t>
              </a:r>
              <a:br>
                <a:rPr lang="en-US" dirty="0"/>
              </a:br>
              <a:r>
                <a:rPr lang="en-US" dirty="0"/>
                <a:t>make blue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10139438" y="2372438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E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9687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Color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user clicks on a color when an object is selected, that is different from the selected object’s color, then:</a:t>
            </a:r>
          </a:p>
          <a:p>
            <a:pPr lvl="1"/>
            <a:r>
              <a:rPr lang="en-US" dirty="0"/>
              <a:t>Create a new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ChangeFillColorCommandObject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Call its execute method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1" t="64880" r="72052" b="12321"/>
          <a:stretch/>
        </p:blipFill>
        <p:spPr>
          <a:xfrm>
            <a:off x="6101255" y="3756686"/>
            <a:ext cx="3042745" cy="179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25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21" y="305070"/>
            <a:ext cx="7543800" cy="813063"/>
          </a:xfrm>
        </p:spPr>
        <p:txBody>
          <a:bodyPr/>
          <a:lstStyle/>
          <a:p>
            <a:r>
              <a:rPr lang="en-US" dirty="0"/>
              <a:t>Implementing Undo for Canvas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84890"/>
            <a:ext cx="5550602" cy="4932964"/>
          </a:xfrm>
        </p:spPr>
        <p:txBody>
          <a:bodyPr>
            <a:normAutofit/>
          </a:bodyPr>
          <a:lstStyle/>
          <a:p>
            <a:r>
              <a:rPr lang="en-US" dirty="0"/>
              <a:t>How can “undraw” an operation for the Canvas?</a:t>
            </a:r>
          </a:p>
          <a:p>
            <a:pPr lvl="1"/>
            <a:r>
              <a:rPr lang="en-US" dirty="0"/>
              <a:t>Note: </a:t>
            </a:r>
            <a:r>
              <a:rPr lang="en-US" i="1" dirty="0"/>
              <a:t>not</a:t>
            </a:r>
            <a:r>
              <a:rPr lang="en-US" dirty="0"/>
              <a:t> part of homework 5</a:t>
            </a:r>
          </a:p>
          <a:p>
            <a:r>
              <a:rPr lang="en-US" dirty="0"/>
              <a:t>Just have to save a copy of the canvas before each operation</a:t>
            </a:r>
          </a:p>
          <a:p>
            <a:pPr lvl="1"/>
            <a:r>
              <a:rPr lang="en-US" dirty="0"/>
              <a:t>Redo can perform the operation again – </a:t>
            </a:r>
            <a:r>
              <a:rPr lang="en-US" dirty="0">
                <a:solidFill>
                  <a:srgbClr val="C00000"/>
                </a:solidFill>
              </a:rPr>
              <a:t>do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/>
              <a:t> need to store </a:t>
            </a:r>
            <a:r>
              <a:rPr lang="en-US" i="1" dirty="0"/>
              <a:t>both </a:t>
            </a:r>
            <a:r>
              <a:rPr lang="en-US" dirty="0"/>
              <a:t>before and after images</a:t>
            </a:r>
          </a:p>
          <a:p>
            <a:pPr lvl="1"/>
            <a:r>
              <a:rPr lang="en-US" dirty="0"/>
              <a:t>Optimization – save only the parts of the screen that changed</a:t>
            </a:r>
          </a:p>
          <a:p>
            <a:r>
              <a:rPr lang="en-US" dirty="0"/>
              <a:t>Why not redo everything from the beginning each time?</a:t>
            </a:r>
          </a:p>
          <a:p>
            <a:pPr lvl="1"/>
            <a:r>
              <a:rPr lang="en-US" dirty="0"/>
              <a:t>Too slow in realistic situations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AE0681-64BE-479A-887D-970BD6EBBB4A}"/>
              </a:ext>
            </a:extLst>
          </p:cNvPr>
          <p:cNvSpPr txBox="1"/>
          <p:nvPr/>
        </p:nvSpPr>
        <p:spPr>
          <a:xfrm>
            <a:off x="7919959" y="3421434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5B5F65-06FC-4FB8-8D3F-8928BAF27DC2}"/>
              </a:ext>
            </a:extLst>
          </p:cNvPr>
          <p:cNvGrpSpPr/>
          <p:nvPr/>
        </p:nvGrpSpPr>
        <p:grpSpPr>
          <a:xfrm>
            <a:off x="6113940" y="2425911"/>
            <a:ext cx="3085406" cy="806035"/>
            <a:chOff x="7902696" y="5040021"/>
            <a:chExt cx="4113874" cy="107471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9A0EB63-D23F-4AAE-8C7B-18DA352E8C22}"/>
                </a:ext>
              </a:extLst>
            </p:cNvPr>
            <p:cNvSpPr/>
            <p:nvPr/>
          </p:nvSpPr>
          <p:spPr>
            <a:xfrm>
              <a:off x="8261831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93409B9-5FF6-4866-90AF-6A1B6EC7FD56}"/>
                </a:ext>
              </a:extLst>
            </p:cNvPr>
            <p:cNvSpPr/>
            <p:nvPr/>
          </p:nvSpPr>
          <p:spPr>
            <a:xfrm>
              <a:off x="9986929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702D31-0459-441D-8021-6D6EF4847CE0}"/>
                </a:ext>
              </a:extLst>
            </p:cNvPr>
            <p:cNvSpPr/>
            <p:nvPr/>
          </p:nvSpPr>
          <p:spPr>
            <a:xfrm>
              <a:off x="10848217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E110DB-07F8-43AB-A8DD-37EF4FE8CEEF}"/>
                </a:ext>
              </a:extLst>
            </p:cNvPr>
            <p:cNvSpPr/>
            <p:nvPr/>
          </p:nvSpPr>
          <p:spPr>
            <a:xfrm>
              <a:off x="9123118" y="5572347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5CEC700-25CE-4DA2-9BAE-E3913F27F4F2}"/>
                </a:ext>
              </a:extLst>
            </p:cNvPr>
            <p:cNvCxnSpPr>
              <a:stCxn id="6" idx="6"/>
              <a:endCxn id="9" idx="2"/>
            </p:cNvCxnSpPr>
            <p:nvPr/>
          </p:nvCxnSpPr>
          <p:spPr>
            <a:xfrm>
              <a:off x="8734755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00413430-64DB-4DD4-AC15-153AF925477C}"/>
                </a:ext>
              </a:extLst>
            </p:cNvPr>
            <p:cNvCxnSpPr>
              <a:cxnSpLocks/>
              <a:stCxn id="9" idx="6"/>
            </p:cNvCxnSpPr>
            <p:nvPr/>
          </p:nvCxnSpPr>
          <p:spPr>
            <a:xfrm>
              <a:off x="9596043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B2399B1-2BD8-4573-8972-0D35E3535967}"/>
                </a:ext>
              </a:extLst>
            </p:cNvPr>
            <p:cNvCxnSpPr>
              <a:stCxn id="7" idx="6"/>
              <a:endCxn id="8" idx="2"/>
            </p:cNvCxnSpPr>
            <p:nvPr/>
          </p:nvCxnSpPr>
          <p:spPr>
            <a:xfrm>
              <a:off x="10459853" y="5808808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id="{F9A52844-13E0-4814-B892-2E504CD2A1E0}"/>
                </a:ext>
              </a:extLst>
            </p:cNvPr>
            <p:cNvCxnSpPr/>
            <p:nvPr/>
          </p:nvCxnSpPr>
          <p:spPr>
            <a:xfrm rot="5400000">
              <a:off x="10717998" y="5844944"/>
              <a:ext cx="12700" cy="526879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3B42F4A-9ECF-46CA-BA26-B83DD09EF414}"/>
                </a:ext>
              </a:extLst>
            </p:cNvPr>
            <p:cNvSpPr txBox="1"/>
            <p:nvPr/>
          </p:nvSpPr>
          <p:spPr>
            <a:xfrm>
              <a:off x="7902696" y="5085705"/>
              <a:ext cx="1056273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50" dirty="0"/>
                <a:t>create</a:t>
              </a:r>
              <a:br>
                <a:rPr lang="en-US" sz="1050" dirty="0"/>
              </a:br>
              <a:r>
                <a:rPr lang="en-US" sz="1050" dirty="0"/>
                <a:t>green </a:t>
              </a:r>
              <a:r>
                <a:rPr lang="en-US" sz="1050" dirty="0" err="1"/>
                <a:t>rect</a:t>
              </a:r>
              <a:endParaRPr lang="en-US" sz="105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902753B-2817-4530-BF69-06D241FC7C91}"/>
                </a:ext>
              </a:extLst>
            </p:cNvPr>
            <p:cNvSpPr txBox="1"/>
            <p:nvPr/>
          </p:nvSpPr>
          <p:spPr>
            <a:xfrm>
              <a:off x="8876808" y="5074272"/>
              <a:ext cx="936581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50" dirty="0"/>
                <a:t>create</a:t>
              </a:r>
              <a:br>
                <a:rPr lang="en-US" sz="1050" dirty="0"/>
              </a:br>
              <a:r>
                <a:rPr lang="en-US" sz="1050" dirty="0"/>
                <a:t>blue </a:t>
              </a:r>
              <a:r>
                <a:rPr lang="en-US" sz="1050" dirty="0" err="1"/>
                <a:t>rect</a:t>
              </a:r>
              <a:endParaRPr lang="en-US" sz="105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D8C709-85DF-46C2-99E0-C4401250E724}"/>
                </a:ext>
              </a:extLst>
            </p:cNvPr>
            <p:cNvSpPr txBox="1"/>
            <p:nvPr/>
          </p:nvSpPr>
          <p:spPr>
            <a:xfrm>
              <a:off x="9709372" y="5074272"/>
              <a:ext cx="1137492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50" dirty="0"/>
                <a:t>create</a:t>
              </a:r>
              <a:br>
                <a:rPr lang="en-US" sz="1050" dirty="0"/>
              </a:br>
              <a:r>
                <a:rPr lang="en-US" sz="1050" dirty="0"/>
                <a:t>black circle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4037D90-6B5E-45D7-90F8-1E1DE740C2C3}"/>
                </a:ext>
              </a:extLst>
            </p:cNvPr>
            <p:cNvSpPr txBox="1"/>
            <p:nvPr/>
          </p:nvSpPr>
          <p:spPr>
            <a:xfrm>
              <a:off x="10797860" y="5040021"/>
              <a:ext cx="1218710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50" dirty="0"/>
                <a:t>create</a:t>
              </a:r>
              <a:br>
                <a:rPr lang="en-US" sz="1050" dirty="0"/>
              </a:br>
              <a:r>
                <a:rPr lang="en-US" sz="1050" dirty="0"/>
                <a:t>yellow circle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65CF15A-DD94-4458-8389-DC9F1DB8C1A2}"/>
              </a:ext>
            </a:extLst>
          </p:cNvPr>
          <p:cNvSpPr/>
          <p:nvPr/>
        </p:nvSpPr>
        <p:spPr bwMode="auto">
          <a:xfrm>
            <a:off x="6433363" y="3729041"/>
            <a:ext cx="310868" cy="576225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7BF2DCD-1B68-4C15-B8C8-1D9E75E9EAC1}"/>
              </a:ext>
            </a:extLst>
          </p:cNvPr>
          <p:cNvSpPr/>
          <p:nvPr/>
        </p:nvSpPr>
        <p:spPr bwMode="auto">
          <a:xfrm>
            <a:off x="7054706" y="3729041"/>
            <a:ext cx="310868" cy="576225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95D12C7-1104-4AF5-BC42-1FCDEDC2DB48}"/>
              </a:ext>
            </a:extLst>
          </p:cNvPr>
          <p:cNvSpPr/>
          <p:nvPr/>
        </p:nvSpPr>
        <p:spPr bwMode="auto">
          <a:xfrm>
            <a:off x="7206602" y="4008903"/>
            <a:ext cx="354695" cy="69537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324D58A-522E-48A3-B0FA-401FB584C8E9}"/>
              </a:ext>
            </a:extLst>
          </p:cNvPr>
          <p:cNvSpPr/>
          <p:nvPr/>
        </p:nvSpPr>
        <p:spPr bwMode="auto">
          <a:xfrm>
            <a:off x="7766521" y="3772700"/>
            <a:ext cx="310868" cy="576225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B5B0A09-F59C-4367-AA85-FC7CB073E29D}"/>
              </a:ext>
            </a:extLst>
          </p:cNvPr>
          <p:cNvSpPr/>
          <p:nvPr/>
        </p:nvSpPr>
        <p:spPr bwMode="auto">
          <a:xfrm>
            <a:off x="7918417" y="4052561"/>
            <a:ext cx="354695" cy="69537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5E257D-33BB-4FD4-82DF-4A09E94412B7}"/>
              </a:ext>
            </a:extLst>
          </p:cNvPr>
          <p:cNvSpPr/>
          <p:nvPr/>
        </p:nvSpPr>
        <p:spPr bwMode="auto">
          <a:xfrm>
            <a:off x="7693983" y="4099845"/>
            <a:ext cx="550418" cy="5504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DD8A7C-219C-4449-9A06-263BDADF2C9E}"/>
              </a:ext>
            </a:extLst>
          </p:cNvPr>
          <p:cNvSpPr/>
          <p:nvPr/>
        </p:nvSpPr>
        <p:spPr bwMode="auto">
          <a:xfrm>
            <a:off x="8485400" y="3774866"/>
            <a:ext cx="310868" cy="576225"/>
          </a:xfrm>
          <a:prstGeom prst="rect">
            <a:avLst/>
          </a:prstGeom>
          <a:solidFill>
            <a:srgbClr val="92D05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6DA4ED6-4B1C-4F7B-9517-C73F6EB45D33}"/>
              </a:ext>
            </a:extLst>
          </p:cNvPr>
          <p:cNvSpPr/>
          <p:nvPr/>
        </p:nvSpPr>
        <p:spPr bwMode="auto">
          <a:xfrm>
            <a:off x="8637296" y="4054727"/>
            <a:ext cx="354695" cy="695371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113F1CC-3233-4DCE-BC04-F755069FD8EE}"/>
              </a:ext>
            </a:extLst>
          </p:cNvPr>
          <p:cNvSpPr/>
          <p:nvPr/>
        </p:nvSpPr>
        <p:spPr bwMode="auto">
          <a:xfrm>
            <a:off x="8412862" y="4116007"/>
            <a:ext cx="550418" cy="550418"/>
          </a:xfrm>
          <a:prstGeom prst="ellipse">
            <a:avLst/>
          </a:prstGeom>
          <a:solidFill>
            <a:schemeClr val="tx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3DE2BDD-D2C4-4CD3-8361-3EFF506B9FDB}"/>
              </a:ext>
            </a:extLst>
          </p:cNvPr>
          <p:cNvSpPr/>
          <p:nvPr/>
        </p:nvSpPr>
        <p:spPr bwMode="auto">
          <a:xfrm>
            <a:off x="8618920" y="4375054"/>
            <a:ext cx="354695" cy="354695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/>
          </a:p>
        </p:txBody>
      </p:sp>
      <p:sp>
        <p:nvSpPr>
          <p:cNvPr id="34" name="Footer Placeholder 33">
            <a:extLst>
              <a:ext uri="{FF2B5EF4-FFF2-40B4-BE49-F238E27FC236}">
                <a16:creationId xmlns:a16="http://schemas.microsoft.com/office/drawing/2014/main" id="{EEA02E9E-E084-E9BA-B699-96949750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036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Undo Handler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6697"/>
            <a:ext cx="8229600" cy="3534965"/>
          </a:xfrm>
        </p:spPr>
        <p:txBody>
          <a:bodyPr>
            <a:normAutofit/>
          </a:bodyPr>
          <a:lstStyle/>
          <a:p>
            <a:r>
              <a:rPr lang="en-US" sz="2400" dirty="0"/>
              <a:t>Has to keep the undo stack, and keep track of which operation should be undone / redone / repeat</a:t>
            </a:r>
          </a:p>
          <a:p>
            <a:r>
              <a:rPr lang="en-US" sz="2400" dirty="0"/>
              <a:t>Methods for </a:t>
            </a:r>
          </a:p>
          <a:p>
            <a:pPr lvl="1"/>
            <a:r>
              <a:rPr lang="en-US" sz="2100" dirty="0"/>
              <a:t>register a command object (after executed)</a:t>
            </a:r>
          </a:p>
          <a:p>
            <a:pPr lvl="1"/>
            <a:r>
              <a:rPr lang="en-US" sz="2100" dirty="0" err="1"/>
              <a:t>doUndo</a:t>
            </a:r>
            <a:r>
              <a:rPr lang="en-US" sz="2100" dirty="0"/>
              <a:t> – call this when user hits the undo menu item</a:t>
            </a:r>
          </a:p>
          <a:p>
            <a:pPr lvl="1"/>
            <a:r>
              <a:rPr lang="en-US" sz="2100" dirty="0"/>
              <a:t>Undo Available? – controls greying out the undo menu item</a:t>
            </a:r>
          </a:p>
          <a:p>
            <a:pPr lvl="2"/>
            <a:r>
              <a:rPr lang="en-US" sz="1800" dirty="0"/>
              <a:t>Just checks if there is a command on the undo stack</a:t>
            </a:r>
          </a:p>
          <a:p>
            <a:pPr lvl="1"/>
            <a:r>
              <a:rPr lang="en-US" sz="2100" dirty="0" err="1"/>
              <a:t>doRedo</a:t>
            </a:r>
            <a:r>
              <a:rPr lang="en-US" sz="2100" dirty="0"/>
              <a:t>, </a:t>
            </a:r>
            <a:r>
              <a:rPr lang="en-US" sz="2100" dirty="0" err="1"/>
              <a:t>doRepeat</a:t>
            </a:r>
            <a:r>
              <a:rPr lang="en-US" sz="2100" dirty="0"/>
              <a:t>, redo/repeat available?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63741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602" y="415763"/>
            <a:ext cx="6592661" cy="613476"/>
          </a:xfrm>
        </p:spPr>
        <p:txBody>
          <a:bodyPr/>
          <a:lstStyle/>
          <a:p>
            <a:r>
              <a:rPr lang="en-US" dirty="0"/>
              <a:t>Advanced: Selective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213946"/>
            <a:ext cx="4326959" cy="3908008"/>
          </a:xfrm>
        </p:spPr>
        <p:txBody>
          <a:bodyPr/>
          <a:lstStyle/>
          <a:p>
            <a:r>
              <a:rPr lang="en-US" dirty="0"/>
              <a:t>Reach back into history and </a:t>
            </a:r>
            <a:r>
              <a:rPr lang="en-US" b="1" dirty="0">
                <a:solidFill>
                  <a:srgbClr val="C00000"/>
                </a:solidFill>
              </a:rPr>
              <a:t>select</a:t>
            </a:r>
            <a:r>
              <a:rPr lang="en-US" dirty="0"/>
              <a:t> which operation to undo</a:t>
            </a:r>
          </a:p>
          <a:p>
            <a:r>
              <a:rPr lang="en-US" dirty="0"/>
              <a:t>“</a:t>
            </a:r>
            <a:r>
              <a:rPr lang="en-US" dirty="0">
                <a:solidFill>
                  <a:srgbClr val="C00000"/>
                </a:solidFill>
              </a:rPr>
              <a:t>Script model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As if that operation was just removed</a:t>
            </a:r>
          </a:p>
          <a:p>
            <a:r>
              <a:rPr lang="en-US" dirty="0"/>
              <a:t>Often unclear what this means!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36774" y="5656979"/>
            <a:ext cx="1600200" cy="204788"/>
          </a:xfrm>
        </p:spPr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9004F0A-8416-41AE-ADEC-191812A5555A}"/>
              </a:ext>
            </a:extLst>
          </p:cNvPr>
          <p:cNvGrpSpPr/>
          <p:nvPr/>
        </p:nvGrpSpPr>
        <p:grpSpPr>
          <a:xfrm>
            <a:off x="5138543" y="1589526"/>
            <a:ext cx="3796662" cy="3901759"/>
            <a:chOff x="5425486" y="940209"/>
            <a:chExt cx="5062216" cy="5202346"/>
          </a:xfrm>
        </p:grpSpPr>
        <p:sp>
          <p:nvSpPr>
            <p:cNvPr id="6" name="Oval 5"/>
            <p:cNvSpPr/>
            <p:nvPr/>
          </p:nvSpPr>
          <p:spPr>
            <a:xfrm>
              <a:off x="7982537" y="2592376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957161" y="2409486"/>
              <a:ext cx="498303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Source Code Pro Light" panose="020B0409030403020204" pitchFamily="49" charset="0"/>
                </a:rPr>
                <a:t>X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6259962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8843825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7121250" y="259237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8" idx="6"/>
              <a:endCxn id="10" idx="2"/>
            </p:cNvCxnSpPr>
            <p:nvPr/>
          </p:nvCxnSpPr>
          <p:spPr>
            <a:xfrm>
              <a:off x="6732889" y="282883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6176080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957161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8818449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7037367" y="155849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6" name="Straight Arrow Connector 15"/>
            <p:cNvCxnSpPr>
              <a:stCxn id="12" idx="6"/>
              <a:endCxn id="15" idx="2"/>
            </p:cNvCxnSpPr>
            <p:nvPr/>
          </p:nvCxnSpPr>
          <p:spPr>
            <a:xfrm>
              <a:off x="6649004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cxnSpLocks/>
              <a:stCxn id="15" idx="6"/>
            </p:cNvCxnSpPr>
            <p:nvPr/>
          </p:nvCxnSpPr>
          <p:spPr>
            <a:xfrm>
              <a:off x="7510292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3" idx="6"/>
              <a:endCxn id="14" idx="2"/>
            </p:cNvCxnSpPr>
            <p:nvPr/>
          </p:nvCxnSpPr>
          <p:spPr>
            <a:xfrm>
              <a:off x="8430085" y="179495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718438" y="940209"/>
              <a:ext cx="1319164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green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862787" y="946558"/>
              <a:ext cx="883148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resize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784402" y="940209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blue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67531" y="946558"/>
              <a:ext cx="855361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rotate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23" name="Rectangle 22"/>
            <p:cNvSpPr/>
            <p:nvPr/>
          </p:nvSpPr>
          <p:spPr>
            <a:xfrm rot="1821347">
              <a:off x="9878102" y="1592887"/>
              <a:ext cx="609600" cy="438532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25486" y="1592886"/>
              <a:ext cx="734783" cy="42473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1)</a:t>
              </a:r>
            </a:p>
            <a:p>
              <a:endParaRPr lang="en-US" dirty="0"/>
            </a:p>
            <a:p>
              <a:endParaRPr lang="en-US" sz="1050" dirty="0"/>
            </a:p>
            <a:p>
              <a:r>
                <a:rPr lang="en-US" dirty="0"/>
                <a:t>2a)</a:t>
              </a:r>
            </a:p>
            <a:p>
              <a:endParaRPr lang="en-US" dirty="0"/>
            </a:p>
            <a:p>
              <a:endParaRPr lang="en-US" sz="1050" dirty="0"/>
            </a:p>
            <a:p>
              <a:r>
                <a:rPr lang="en-US" dirty="0"/>
                <a:t>2b)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br>
                <a:rPr lang="en-US" dirty="0"/>
              </a:br>
              <a:r>
                <a:rPr lang="en-US" dirty="0"/>
                <a:t>1x)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 flipV="1">
              <a:off x="7594174" y="2369182"/>
              <a:ext cx="1249648" cy="502474"/>
              <a:chOff x="2325658" y="3793953"/>
              <a:chExt cx="1583521" cy="502474"/>
            </a:xfrm>
          </p:grpSpPr>
          <p:cxnSp>
            <p:nvCxnSpPr>
              <p:cNvPr id="26" name="Curved Connector 25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urved Connector 26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Rectangle 27"/>
            <p:cNvSpPr/>
            <p:nvPr/>
          </p:nvSpPr>
          <p:spPr>
            <a:xfrm rot="1821347">
              <a:off x="9878100" y="2605714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804540" y="2937392"/>
              <a:ext cx="998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30" name="Oval 29"/>
            <p:cNvSpPr/>
            <p:nvPr/>
          </p:nvSpPr>
          <p:spPr>
            <a:xfrm>
              <a:off x="6295546" y="3646375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8018121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8879409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7156833" y="3646375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34" name="Straight Arrow Connector 33"/>
            <p:cNvCxnSpPr>
              <a:stCxn id="33" idx="6"/>
              <a:endCxn id="31" idx="2"/>
            </p:cNvCxnSpPr>
            <p:nvPr/>
          </p:nvCxnSpPr>
          <p:spPr>
            <a:xfrm>
              <a:off x="7629758" y="388283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1" idx="6"/>
              <a:endCxn id="32" idx="2"/>
            </p:cNvCxnSpPr>
            <p:nvPr/>
          </p:nvCxnSpPr>
          <p:spPr>
            <a:xfrm>
              <a:off x="8491045" y="388283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234586" y="3467339"/>
              <a:ext cx="498303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Source Code Pro Light" panose="020B0409030403020204" pitchFamily="49" charset="0"/>
                </a:rPr>
                <a:t>X</a:t>
              </a:r>
            </a:p>
          </p:txBody>
        </p:sp>
        <p:grpSp>
          <p:nvGrpSpPr>
            <p:cNvPr id="37" name="Group 36"/>
            <p:cNvGrpSpPr/>
            <p:nvPr/>
          </p:nvGrpSpPr>
          <p:grpSpPr>
            <a:xfrm flipV="1">
              <a:off x="5960095" y="3367001"/>
              <a:ext cx="1249648" cy="502474"/>
              <a:chOff x="2325658" y="3793953"/>
              <a:chExt cx="1583521" cy="502474"/>
            </a:xfrm>
          </p:grpSpPr>
          <p:cxnSp>
            <p:nvCxnSpPr>
              <p:cNvPr id="38" name="Curved Connector 37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urved Connector 38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9837099" y="3520668"/>
              <a:ext cx="590333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300" b="1" dirty="0"/>
                <a:t>?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718438" y="4424773"/>
              <a:ext cx="1319164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green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62787" y="4431123"/>
              <a:ext cx="883148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resize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784402" y="4424773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blue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580354" y="4431123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red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7997777" y="5305096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275202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8859065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7136490" y="5305096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47" idx="6"/>
              <a:endCxn id="49" idx="2"/>
            </p:cNvCxnSpPr>
            <p:nvPr/>
          </p:nvCxnSpPr>
          <p:spPr>
            <a:xfrm>
              <a:off x="6748129" y="554155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Group 50"/>
            <p:cNvGrpSpPr/>
            <p:nvPr/>
          </p:nvGrpSpPr>
          <p:grpSpPr>
            <a:xfrm flipV="1">
              <a:off x="7609414" y="5081902"/>
              <a:ext cx="1249648" cy="502474"/>
              <a:chOff x="2325658" y="3793953"/>
              <a:chExt cx="1583521" cy="502474"/>
            </a:xfrm>
          </p:grpSpPr>
          <p:cxnSp>
            <p:nvCxnSpPr>
              <p:cNvPr id="52" name="Curved Connector 51"/>
              <p:cNvCxnSpPr/>
              <p:nvPr/>
            </p:nvCxnSpPr>
            <p:spPr>
              <a:xfrm>
                <a:off x="2325658" y="3793953"/>
                <a:ext cx="791759" cy="502474"/>
              </a:xfrm>
              <a:prstGeom prst="curvedConnector3">
                <a:avLst>
                  <a:gd name="adj1" fmla="val 40508"/>
                </a:avLst>
              </a:prstGeom>
              <a:ln w="76200"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urved Connector 52"/>
              <p:cNvCxnSpPr/>
              <p:nvPr/>
            </p:nvCxnSpPr>
            <p:spPr>
              <a:xfrm flipV="1">
                <a:off x="3117419" y="3793953"/>
                <a:ext cx="791760" cy="502474"/>
              </a:xfrm>
              <a:prstGeom prst="curvedConnector3">
                <a:avLst>
                  <a:gd name="adj1" fmla="val 50000"/>
                </a:avLst>
              </a:prstGeom>
              <a:ln w="762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7819780" y="5650112"/>
              <a:ext cx="998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9837099" y="5122206"/>
              <a:ext cx="590333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300" b="1" dirty="0"/>
                <a:t>?</a:t>
              </a:r>
            </a:p>
          </p:txBody>
        </p:sp>
        <p:cxnSp>
          <p:nvCxnSpPr>
            <p:cNvPr id="57" name="Straight Connector 56"/>
            <p:cNvCxnSpPr/>
            <p:nvPr/>
          </p:nvCxnSpPr>
          <p:spPr bwMode="auto">
            <a:xfrm>
              <a:off x="5711776" y="4424770"/>
              <a:ext cx="38132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93403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D02D-55F1-48A5-8EF3-E1EED2BB3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view in Fusion 360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88169-8F75-48E4-BA79-B4D908739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213" y="2020734"/>
            <a:ext cx="7856376" cy="3308747"/>
          </a:xfrm>
        </p:spPr>
        <p:txBody>
          <a:bodyPr/>
          <a:lstStyle/>
          <a:p>
            <a:r>
              <a:rPr lang="en-US" dirty="0"/>
              <a:t>Fusion 360 (a CAD software) from </a:t>
            </a:r>
            <a:r>
              <a:rPr lang="en-US" dirty="0" err="1"/>
              <a:t>AutoDesk</a:t>
            </a:r>
            <a:endParaRPr lang="en-US" dirty="0"/>
          </a:p>
          <a:p>
            <a:pPr marL="258365" lvl="1" indent="0">
              <a:buNone/>
            </a:pPr>
            <a:r>
              <a:rPr lang="en-US" sz="1350" dirty="0">
                <a:hlinkClick r:id="rId3"/>
              </a:rPr>
              <a:t>https://www.autodesk.com/products/fusion-360/blog/master-the-timeline-browser-preferences/</a:t>
            </a:r>
            <a:r>
              <a:rPr lang="en-US" sz="1350" dirty="0"/>
              <a:t> </a:t>
            </a:r>
          </a:p>
          <a:p>
            <a:r>
              <a:rPr lang="en-US" dirty="0"/>
              <a:t>Provides graphical timeline for undo</a:t>
            </a:r>
          </a:p>
          <a:p>
            <a:r>
              <a:rPr lang="en-US" dirty="0"/>
              <a:t>Complete collection of every change made to your design</a:t>
            </a:r>
          </a:p>
          <a:p>
            <a:pPr lvl="1"/>
            <a:r>
              <a:rPr lang="en-US" dirty="0"/>
              <a:t>Selective undo (“suppress”) also affects later operations that depend on 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21E1E-2738-44AD-B741-D5082A717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217B4D-5315-4140-B00F-CCE7FCB7B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  <p:pic>
        <p:nvPicPr>
          <p:cNvPr id="6" name="Picture 4" descr="https://encrypted-tbn0.gstatic.com/images?q=tbn%3AANd9GcR0_aZJRxR3BVD3nsj2IKml89uGhZR3cwJncA&amp;usqp=CAU">
            <a:extLst>
              <a:ext uri="{FF2B5EF4-FFF2-40B4-BE49-F238E27FC236}">
                <a16:creationId xmlns:a16="http://schemas.microsoft.com/office/drawing/2014/main" id="{E6F71853-EFBF-48EB-8F66-863B66E79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50" y="4291251"/>
            <a:ext cx="8864300" cy="161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512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96" y="532897"/>
            <a:ext cx="6471745" cy="625652"/>
          </a:xfrm>
        </p:spPr>
        <p:txBody>
          <a:bodyPr/>
          <a:lstStyle/>
          <a:p>
            <a:r>
              <a:rPr lang="en-US" dirty="0" err="1"/>
              <a:t>Kurlander’s</a:t>
            </a:r>
            <a:r>
              <a:rPr lang="en-US" dirty="0"/>
              <a:t> Graphics Histories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716" y="1411015"/>
            <a:ext cx="7202875" cy="2562618"/>
          </a:xfrm>
        </p:spPr>
        <p:txBody>
          <a:bodyPr>
            <a:normAutofit lnSpcReduction="10000"/>
          </a:bodyPr>
          <a:lstStyle/>
          <a:p>
            <a:r>
              <a:rPr lang="en-US" sz="1200" dirty="0" err="1"/>
              <a:t>Kurlander</a:t>
            </a:r>
            <a:r>
              <a:rPr lang="en-US" sz="1200" dirty="0"/>
              <a:t>, D. and Feiner, S. Editable Graphical Histories. Proc. 1988 IEEE Workshop on Visual Languages. (Pittsburgh, Oct. 10-12, </a:t>
            </a:r>
            <a:r>
              <a:rPr lang="en-US" sz="1200" dirty="0">
                <a:solidFill>
                  <a:schemeClr val="accent2"/>
                </a:solidFill>
              </a:rPr>
              <a:t>1988</a:t>
            </a:r>
            <a:r>
              <a:rPr lang="en-US" sz="1200" dirty="0"/>
              <a:t>). 127-134.  </a:t>
            </a:r>
            <a:r>
              <a:rPr lang="en-US" sz="1200" dirty="0">
                <a:hlinkClick r:id="rId2"/>
              </a:rPr>
              <a:t>http://ieeexplore.ieee.org/stamp/stamp.jsp?tp=&amp;arnumber=18020&amp;isnumber=662</a:t>
            </a:r>
            <a:endParaRPr lang="en-US" sz="1200" dirty="0"/>
          </a:p>
          <a:p>
            <a:r>
              <a:rPr lang="en-US" sz="1500" dirty="0">
                <a:hlinkClick r:id="rId3"/>
              </a:rPr>
              <a:t>Video</a:t>
            </a:r>
            <a:r>
              <a:rPr lang="en-US" sz="1500" dirty="0"/>
              <a:t> (2:42)</a:t>
            </a:r>
          </a:p>
          <a:p>
            <a:r>
              <a:rPr lang="en-US" dirty="0"/>
              <a:t>Before and after scenes for each operation</a:t>
            </a:r>
          </a:p>
          <a:p>
            <a:r>
              <a:rPr lang="en-US" dirty="0"/>
              <a:t>Can undo back to any point</a:t>
            </a:r>
          </a:p>
          <a:p>
            <a:pPr lvl="1"/>
            <a:r>
              <a:rPr lang="en-US" dirty="0"/>
              <a:t>Can then </a:t>
            </a:r>
            <a:r>
              <a:rPr lang="en-US" i="1" dirty="0"/>
              <a:t>change things</a:t>
            </a:r>
            <a:r>
              <a:rPr lang="en-US" dirty="0"/>
              <a:t> and redo the operations afterwards</a:t>
            </a:r>
          </a:p>
          <a:p>
            <a:pPr lvl="1"/>
            <a:r>
              <a:rPr lang="en-US" dirty="0"/>
              <a:t>Basically, the “script” model of undo/redo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28</a:t>
            </a:fld>
            <a:endParaRPr lang="en-US" alt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6127" y="4081080"/>
            <a:ext cx="6471745" cy="2244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20055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44" y="500299"/>
            <a:ext cx="6541925" cy="604513"/>
          </a:xfrm>
        </p:spPr>
        <p:txBody>
          <a:bodyPr/>
          <a:lstStyle/>
          <a:p>
            <a:r>
              <a:rPr lang="en-US" dirty="0"/>
              <a:t>Aquamarine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825" y="1213946"/>
            <a:ext cx="6060971" cy="4989786"/>
          </a:xfrm>
        </p:spPr>
        <p:txBody>
          <a:bodyPr>
            <a:normAutofit fontScale="92500" lnSpcReduction="10000"/>
          </a:bodyPr>
          <a:lstStyle/>
          <a:p>
            <a:r>
              <a:rPr lang="en-US" sz="1050" dirty="0"/>
              <a:t>Brad A. Myers, Ashley Lai, Tam Minh Le, YoungSeok Yoon, Andrew Faulring, Joel Brandt, "Selective Undo Support for Painting Applications", Proceedings CHI'2015: Human Factors in Computing Systems, Seoul, Korea, April 18-23, 2015. pp. 4227-4236. </a:t>
            </a:r>
            <a:r>
              <a:rPr lang="en-US" sz="1050" dirty="0">
                <a:hlinkClick r:id="rId2"/>
              </a:rPr>
              <a:t>http://dl.acm.org/citation.cfm?doid=2702123.2702543</a:t>
            </a:r>
            <a:endParaRPr lang="en-US" sz="1050" dirty="0"/>
          </a:p>
          <a:p>
            <a:r>
              <a:rPr lang="en-US" sz="1800" b="1" dirty="0"/>
              <a:t>A</a:t>
            </a:r>
            <a:r>
              <a:rPr lang="en-US" sz="1800" dirty="0"/>
              <a:t>llowing </a:t>
            </a:r>
            <a:r>
              <a:rPr lang="en-US" sz="1800" b="1" dirty="0"/>
              <a:t>Q</a:t>
            </a:r>
            <a:r>
              <a:rPr lang="en-US" sz="1800" dirty="0"/>
              <a:t>uick </a:t>
            </a:r>
            <a:r>
              <a:rPr lang="en-US" sz="1800" b="1" dirty="0"/>
              <a:t>U</a:t>
            </a:r>
            <a:r>
              <a:rPr lang="en-US" sz="1800" dirty="0"/>
              <a:t>ndoing of </a:t>
            </a:r>
            <a:r>
              <a:rPr lang="en-US" sz="1800" b="1" dirty="0"/>
              <a:t>A</a:t>
            </a:r>
            <a:r>
              <a:rPr lang="en-US" sz="1800" dirty="0"/>
              <a:t>ny </a:t>
            </a:r>
            <a:r>
              <a:rPr lang="en-US" sz="1800" b="1" dirty="0"/>
              <a:t>M</a:t>
            </a:r>
            <a:r>
              <a:rPr lang="en-US" sz="1800" dirty="0"/>
              <a:t>arks </a:t>
            </a:r>
            <a:r>
              <a:rPr lang="en-US" sz="1800" b="1" dirty="0"/>
              <a:t>A</a:t>
            </a:r>
            <a:r>
              <a:rPr lang="en-US" sz="1800" dirty="0"/>
              <a:t>nd </a:t>
            </a:r>
            <a:r>
              <a:rPr lang="en-US" sz="1800" b="1" dirty="0"/>
              <a:t>R</a:t>
            </a:r>
            <a:r>
              <a:rPr lang="en-US" sz="1800" dirty="0"/>
              <a:t>epairs to </a:t>
            </a:r>
            <a:r>
              <a:rPr lang="en-US" sz="1800" b="1" dirty="0"/>
              <a:t>I</a:t>
            </a:r>
            <a:r>
              <a:rPr lang="en-US" sz="1800" dirty="0"/>
              <a:t>mprove </a:t>
            </a:r>
            <a:r>
              <a:rPr lang="en-US" sz="1800" b="1" dirty="0"/>
              <a:t>N</a:t>
            </a:r>
            <a:r>
              <a:rPr lang="en-US" sz="1800" dirty="0"/>
              <a:t>ovel </a:t>
            </a:r>
            <a:r>
              <a:rPr lang="en-US" sz="1800" b="1" dirty="0"/>
              <a:t>E</a:t>
            </a:r>
            <a:r>
              <a:rPr lang="en-US" sz="1800" dirty="0"/>
              <a:t>diting</a:t>
            </a:r>
          </a:p>
          <a:p>
            <a:r>
              <a:rPr lang="en-US" sz="2800" dirty="0"/>
              <a:t>Selective undo of past operations in a paint program using the </a:t>
            </a:r>
            <a:r>
              <a:rPr lang="en-US" sz="2800" dirty="0">
                <a:solidFill>
                  <a:schemeClr val="accent6"/>
                </a:solidFill>
              </a:rPr>
              <a:t>script model</a:t>
            </a:r>
          </a:p>
          <a:p>
            <a:pPr lvl="1"/>
            <a:r>
              <a:rPr lang="en-US" sz="2400" dirty="0"/>
              <a:t>Can’t use inverse model in paint because can’t change affected pixels in current context</a:t>
            </a:r>
          </a:p>
          <a:p>
            <a:pPr lvl="1"/>
            <a:r>
              <a:rPr lang="en-US" sz="2400" dirty="0"/>
              <a:t>No dependencies among objects as there are in a drawing program</a:t>
            </a:r>
          </a:p>
          <a:p>
            <a:pPr lvl="1"/>
            <a:r>
              <a:rPr lang="en-US" sz="2400" dirty="0"/>
              <a:t>Issue: spatial dependencies:</a:t>
            </a:r>
          </a:p>
          <a:p>
            <a:pPr lvl="2"/>
            <a:r>
              <a:rPr lang="en-US" sz="2000" dirty="0"/>
              <a:t>Copy and paste</a:t>
            </a:r>
          </a:p>
          <a:p>
            <a:pPr lvl="2"/>
            <a:r>
              <a:rPr lang="en-US" sz="2000" dirty="0"/>
              <a:t>Flood fill (paint bucket)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29</a:t>
            </a:fld>
            <a:endParaRPr lang="en-US" altLang="en-US" dirty="0"/>
          </a:p>
        </p:txBody>
      </p:sp>
      <p:pic>
        <p:nvPicPr>
          <p:cNvPr id="61442" name="Picture 2" descr="http://www.cs.cmu.edu/~NatProg/images/aquamarine-stone-small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184" y="857250"/>
            <a:ext cx="835819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44" name="Picture 4" descr="Aquamarine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769" y="3842385"/>
            <a:ext cx="1373927" cy="2158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mudge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488" y="2308665"/>
            <a:ext cx="1621024" cy="97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247567" y="5166530"/>
            <a:ext cx="1347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hlinkClick r:id="rId6"/>
              </a:rPr>
              <a:t>Video: 4:35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5016731" y="4939925"/>
            <a:ext cx="1963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hlinkClick r:id="rId7"/>
              </a:rPr>
              <a:t>Short Video: 0:30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01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Undo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60420" name="Picture 4" descr="http://weknowyourdreamz.com/images/pencil/pencil-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004" y="1597345"/>
            <a:ext cx="1831181" cy="182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4" name="Picture 8" descr="Liquid Pap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43" y="1688688"/>
            <a:ext cx="1485900" cy="1824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428" name="Picture 12" descr="http://www-03.ibm.com/ibm/history/ibm100/images/icp/R767960M51962N27/us__en_us__ibm100__selectric__selectric_two_tape__620x35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823" y="3827900"/>
            <a:ext cx="3849053" cy="217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57878" y="4898339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IBM Correcting</a:t>
            </a:r>
          </a:p>
          <a:p>
            <a:r>
              <a:rPr lang="en-US" b="1" dirty="0" err="1"/>
              <a:t>Selectric</a:t>
            </a:r>
            <a:r>
              <a:rPr lang="en-US" b="1" dirty="0"/>
              <a:t> II	</a:t>
            </a:r>
          </a:p>
          <a:p>
            <a:r>
              <a:rPr lang="en-US" b="1" dirty="0"/>
              <a:t>1973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57900" y="3513286"/>
            <a:ext cx="26725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Invented 1951 by</a:t>
            </a:r>
            <a:br>
              <a:rPr lang="en-US" b="1" dirty="0"/>
            </a:br>
            <a:r>
              <a:rPr lang="en-US" b="1" dirty="0"/>
              <a:t>Bette Nesmith Graham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2389910" y="2748397"/>
            <a:ext cx="519545" cy="1527464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3410440" y="1750089"/>
            <a:ext cx="1260806" cy="5224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53181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Selective Undo by Region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Selective Undo by Region</a:t>
            </a:r>
          </a:p>
          <a:p>
            <a:pPr lvl="1"/>
            <a:r>
              <a:rPr lang="en-US" dirty="0"/>
              <a:t>Regular linear undo but only for operations in the region</a:t>
            </a:r>
          </a:p>
          <a:p>
            <a:pPr lvl="1"/>
            <a:r>
              <a:rPr lang="en-US" dirty="0"/>
              <a:t>Avoids the ambiguities</a:t>
            </a:r>
          </a:p>
          <a:p>
            <a:pPr lvl="1"/>
            <a:r>
              <a:rPr lang="en-US" dirty="0"/>
              <a:t>Available in </a:t>
            </a:r>
            <a:r>
              <a:rPr lang="en-US" dirty="0" err="1"/>
              <a:t>PhotoShop</a:t>
            </a:r>
            <a:r>
              <a:rPr lang="en-US" dirty="0"/>
              <a:t>, our research system for code editing in Azurite:</a:t>
            </a:r>
            <a:br>
              <a:rPr lang="en-US" dirty="0"/>
            </a:br>
            <a:r>
              <a:rPr lang="en-US" sz="1600" dirty="0"/>
              <a:t>YoungSeok Yoon and Brad A. Myers.  “Supporting Selective Undo in a Code Editor,” </a:t>
            </a:r>
            <a:r>
              <a:rPr lang="en-US" sz="1600" i="1" dirty="0"/>
              <a:t>37th International Conference on Software Engineering, ICSE 2015. </a:t>
            </a:r>
            <a:r>
              <a:rPr lang="en-US" sz="1600" dirty="0"/>
              <a:t>Florence, Italy,  May 16-24, 2015. 223-233 (volume 1). </a:t>
            </a:r>
            <a:r>
              <a:rPr lang="en-US" sz="1600" dirty="0">
                <a:hlinkClick r:id="rId2"/>
              </a:rPr>
              <a:t>pdf</a:t>
            </a:r>
            <a:r>
              <a:rPr lang="en-US" sz="1600" dirty="0"/>
              <a:t> and </a:t>
            </a:r>
            <a:r>
              <a:rPr lang="en-US" sz="1600" dirty="0">
                <a:hlinkClick r:id="rId3"/>
              </a:rPr>
              <a:t>video.</a:t>
            </a:r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4674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878" name="Picture 6" descr="C:\Users\bam\AppData\Local\Temp\SNAGHTML499c5b3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984" y="3743620"/>
            <a:ext cx="504680" cy="72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/>
          <p:nvPr/>
        </p:nvCxnSpPr>
        <p:spPr>
          <a:xfrm flipH="1">
            <a:off x="5486401" y="3782318"/>
            <a:ext cx="228263" cy="8001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486400" y="3771900"/>
            <a:ext cx="227265" cy="821678"/>
          </a:xfrm>
          <a:prstGeom prst="line">
            <a:avLst/>
          </a:prstGeom>
          <a:ln w="38100"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still have </a:t>
            </a:r>
            <a:r>
              <a:rPr lang="en-US" i="1" dirty="0"/>
              <a:t>region </a:t>
            </a:r>
            <a:r>
              <a:rPr lang="en-US" dirty="0"/>
              <a:t>conflicts</a:t>
            </a:r>
          </a:p>
          <a:p>
            <a:pPr lvl="1"/>
            <a:r>
              <a:rPr lang="en-US" dirty="0"/>
              <a:t>Actions at same place will do different things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 Conflicts: Flood Fill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5245" y="3634338"/>
            <a:ext cx="3158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Draw some lines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Paint-bucket (flood fill) the area in between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Undo one of the lines in step 1</a:t>
            </a:r>
          </a:p>
          <a:p>
            <a:pPr algn="l"/>
            <a:r>
              <a:rPr lang="en-US" dirty="0">
                <a:sym typeface="Wingdings" panose="05000000000000000000" pitchFamily="2" charset="2"/>
              </a:rPr>
              <a:t> Paints entire background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143500" y="3714750"/>
            <a:ext cx="457200" cy="62865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29250" y="3644192"/>
            <a:ext cx="342900" cy="80010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86013" y="3993797"/>
            <a:ext cx="713039" cy="63535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3876" name="Picture 4" descr="C:\Users\bam\AppData\Local\Temp\SNAGHTML499b33c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614" y="3954504"/>
            <a:ext cx="328613" cy="29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>
            <a:off x="1305244" y="3782318"/>
            <a:ext cx="19795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 rot="1254262">
            <a:off x="5481434" y="3503287"/>
            <a:ext cx="353920" cy="1278288"/>
          </a:xfrm>
          <a:prstGeom prst="ellipse">
            <a:avLst/>
          </a:prstGeom>
          <a:noFill/>
          <a:ln w="38100"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24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4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"/>
                            </p:stCondLst>
                            <p:childTnLst>
                              <p:par>
                                <p:cTn id="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build="p"/>
      <p:bldP spid="7" grpId="0" animBg="1"/>
      <p:bldP spid="7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504" y="483775"/>
            <a:ext cx="6588738" cy="524558"/>
          </a:xfrm>
        </p:spPr>
        <p:txBody>
          <a:bodyPr/>
          <a:lstStyle/>
          <a:p>
            <a:r>
              <a:rPr lang="en-US" sz="2400" dirty="0"/>
              <a:t>Direct Selective Undo or Inverse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487"/>
            <a:ext cx="3870247" cy="4527265"/>
          </a:xfrm>
        </p:spPr>
        <p:txBody>
          <a:bodyPr>
            <a:normAutofit/>
          </a:bodyPr>
          <a:lstStyle/>
          <a:p>
            <a:r>
              <a:rPr lang="en-US" dirty="0"/>
              <a:t>Gina</a:t>
            </a:r>
            <a:r>
              <a:rPr lang="en-US" sz="1200" dirty="0"/>
              <a:t>:</a:t>
            </a:r>
            <a:br>
              <a:rPr lang="en-US" sz="1200" dirty="0"/>
            </a:br>
            <a:r>
              <a:rPr lang="en-US" sz="1050" dirty="0"/>
              <a:t>Thomas </a:t>
            </a:r>
            <a:r>
              <a:rPr lang="en-US" sz="1050" dirty="0" err="1"/>
              <a:t>Berlage</a:t>
            </a:r>
            <a:r>
              <a:rPr lang="en-US" sz="1050" dirty="0"/>
              <a:t>. “A Selective Undo Mechanism for Graphical User  Interfaces Based on Command Objects,” </a:t>
            </a:r>
            <a:r>
              <a:rPr lang="en-US" sz="1050" i="1" dirty="0"/>
              <a:t>ACM Transactions on Computer Human Interaction. Sep, 1994. vol. 1, no. 3. pp. 269-294. </a:t>
            </a:r>
          </a:p>
          <a:p>
            <a:r>
              <a:rPr lang="en-US" dirty="0"/>
              <a:t>Perform </a:t>
            </a:r>
            <a:r>
              <a:rPr lang="en-US" dirty="0">
                <a:solidFill>
                  <a:schemeClr val="accent6"/>
                </a:solidFill>
              </a:rPr>
              <a:t>inverse</a:t>
            </a:r>
            <a:r>
              <a:rPr lang="en-US" dirty="0"/>
              <a:t> of selected operation</a:t>
            </a:r>
          </a:p>
          <a:p>
            <a:r>
              <a:rPr lang="en-US" dirty="0"/>
              <a:t>Put at end of undo stack</a:t>
            </a:r>
          </a:p>
          <a:p>
            <a:r>
              <a:rPr lang="en-US" dirty="0"/>
              <a:t>Almost anything can be undone</a:t>
            </a:r>
          </a:p>
          <a:p>
            <a:r>
              <a:rPr lang="en-US" dirty="0"/>
              <a:t>Meaning determined by what is “useful” and appropriate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F5E62917-AE92-4E83-8E02-4975104B7BDF}"/>
              </a:ext>
            </a:extLst>
          </p:cNvPr>
          <p:cNvGrpSpPr/>
          <p:nvPr/>
        </p:nvGrpSpPr>
        <p:grpSpPr>
          <a:xfrm>
            <a:off x="4572000" y="1625232"/>
            <a:ext cx="4505691" cy="5311785"/>
            <a:chOff x="6036463" y="756355"/>
            <a:chExt cx="6007588" cy="7082380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2478DE84-C6BD-4E2C-B19A-6B3248286270}"/>
                </a:ext>
              </a:extLst>
            </p:cNvPr>
            <p:cNvSpPr/>
            <p:nvPr/>
          </p:nvSpPr>
          <p:spPr>
            <a:xfrm>
              <a:off x="8593513" y="2374913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A32D00AC-6F39-4B8C-8991-58E909DDD58D}"/>
                </a:ext>
              </a:extLst>
            </p:cNvPr>
            <p:cNvSpPr/>
            <p:nvPr/>
          </p:nvSpPr>
          <p:spPr>
            <a:xfrm>
              <a:off x="6870938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8A99D00B-B85E-41A0-9BF5-581781616E4C}"/>
                </a:ext>
              </a:extLst>
            </p:cNvPr>
            <p:cNvSpPr/>
            <p:nvPr/>
          </p:nvSpPr>
          <p:spPr>
            <a:xfrm>
              <a:off x="9454801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B8B3951-D71B-4C1B-982B-6DC14A94A4F2}"/>
                </a:ext>
              </a:extLst>
            </p:cNvPr>
            <p:cNvSpPr/>
            <p:nvPr/>
          </p:nvSpPr>
          <p:spPr>
            <a:xfrm>
              <a:off x="7732226" y="237491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CEA1D67D-43FF-4904-BCA1-70D15E25BAB7}"/>
                </a:ext>
              </a:extLst>
            </p:cNvPr>
            <p:cNvCxnSpPr>
              <a:stCxn id="111" idx="6"/>
              <a:endCxn id="113" idx="2"/>
            </p:cNvCxnSpPr>
            <p:nvPr/>
          </p:nvCxnSpPr>
          <p:spPr>
            <a:xfrm>
              <a:off x="7343865" y="261137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150C1816-A7BD-4422-8851-85DC55546783}"/>
                </a:ext>
              </a:extLst>
            </p:cNvPr>
            <p:cNvSpPr/>
            <p:nvPr/>
          </p:nvSpPr>
          <p:spPr>
            <a:xfrm>
              <a:off x="6845562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CECCB4C-D4CE-4EA8-BED3-47F050BCC800}"/>
                </a:ext>
              </a:extLst>
            </p:cNvPr>
            <p:cNvSpPr/>
            <p:nvPr/>
          </p:nvSpPr>
          <p:spPr>
            <a:xfrm>
              <a:off x="8568137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73FAC339-6A68-4A9A-8CF1-6E2B582D0427}"/>
                </a:ext>
              </a:extLst>
            </p:cNvPr>
            <p:cNvSpPr/>
            <p:nvPr/>
          </p:nvSpPr>
          <p:spPr>
            <a:xfrm>
              <a:off x="9429425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337F24A9-B1AC-4963-A34D-C5DA47C49986}"/>
                </a:ext>
              </a:extLst>
            </p:cNvPr>
            <p:cNvSpPr/>
            <p:nvPr/>
          </p:nvSpPr>
          <p:spPr>
            <a:xfrm>
              <a:off x="7706849" y="134103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C6A01FB8-9CA7-4941-A0BD-76A221816A5C}"/>
                </a:ext>
              </a:extLst>
            </p:cNvPr>
            <p:cNvCxnSpPr>
              <a:stCxn id="115" idx="6"/>
              <a:endCxn id="118" idx="2"/>
            </p:cNvCxnSpPr>
            <p:nvPr/>
          </p:nvCxnSpPr>
          <p:spPr>
            <a:xfrm>
              <a:off x="7318489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D20DFD71-BD27-49B4-BAC7-210E52C06C87}"/>
                </a:ext>
              </a:extLst>
            </p:cNvPr>
            <p:cNvCxnSpPr>
              <a:stCxn id="118" idx="6"/>
              <a:endCxn id="116" idx="2"/>
            </p:cNvCxnSpPr>
            <p:nvPr/>
          </p:nvCxnSpPr>
          <p:spPr>
            <a:xfrm>
              <a:off x="8179777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54EF93BF-AA59-42FA-8E04-8828653A0AF6}"/>
                </a:ext>
              </a:extLst>
            </p:cNvPr>
            <p:cNvCxnSpPr>
              <a:stCxn id="116" idx="6"/>
              <a:endCxn id="117" idx="2"/>
            </p:cNvCxnSpPr>
            <p:nvPr/>
          </p:nvCxnSpPr>
          <p:spPr>
            <a:xfrm>
              <a:off x="9041064" y="157749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9D73F5AB-DE26-49F4-B7D2-2C96F4CE822F}"/>
                </a:ext>
              </a:extLst>
            </p:cNvPr>
            <p:cNvSpPr txBox="1"/>
            <p:nvPr/>
          </p:nvSpPr>
          <p:spPr>
            <a:xfrm>
              <a:off x="6329414" y="756355"/>
              <a:ext cx="1319164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green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EA9697D7-24EE-49C1-B1F9-D20B545FD419}"/>
                </a:ext>
              </a:extLst>
            </p:cNvPr>
            <p:cNvSpPr txBox="1"/>
            <p:nvPr/>
          </p:nvSpPr>
          <p:spPr>
            <a:xfrm>
              <a:off x="7473764" y="762706"/>
              <a:ext cx="883148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resize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526C91A4-7018-4255-B669-3ECE596187B2}"/>
                </a:ext>
              </a:extLst>
            </p:cNvPr>
            <p:cNvSpPr txBox="1"/>
            <p:nvPr/>
          </p:nvSpPr>
          <p:spPr>
            <a:xfrm>
              <a:off x="8395379" y="756355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blue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09B0D88-F210-403E-A7FA-645F9D9D04A2}"/>
                </a:ext>
              </a:extLst>
            </p:cNvPr>
            <p:cNvSpPr txBox="1"/>
            <p:nvPr/>
          </p:nvSpPr>
          <p:spPr>
            <a:xfrm>
              <a:off x="9178508" y="762706"/>
              <a:ext cx="855361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rotate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C9F960F-E863-47F5-A4F0-82976E667656}"/>
                </a:ext>
              </a:extLst>
            </p:cNvPr>
            <p:cNvSpPr/>
            <p:nvPr/>
          </p:nvSpPr>
          <p:spPr>
            <a:xfrm rot="1821347">
              <a:off x="11118663" y="1375427"/>
              <a:ext cx="609600" cy="438532"/>
            </a:xfrm>
            <a:prstGeom prst="rect">
              <a:avLst/>
            </a:prstGeom>
            <a:solidFill>
              <a:srgbClr val="0000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E13BF94-87D5-45F7-9F5C-D74A016CF72C}"/>
                </a:ext>
              </a:extLst>
            </p:cNvPr>
            <p:cNvSpPr txBox="1"/>
            <p:nvPr/>
          </p:nvSpPr>
          <p:spPr>
            <a:xfrm>
              <a:off x="6036463" y="1375427"/>
              <a:ext cx="591973" cy="6463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050" dirty="0"/>
            </a:p>
            <a:p>
              <a:r>
                <a:rPr lang="en-US" dirty="0"/>
                <a:t>2a)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sz="1050" dirty="0"/>
            </a:p>
            <a:p>
              <a:r>
                <a:rPr lang="en-US" dirty="0"/>
                <a:t>2b)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br>
                <a:rPr lang="en-US" dirty="0"/>
              </a:br>
              <a:r>
                <a:rPr lang="en-US" dirty="0"/>
                <a:t>1x)</a:t>
              </a: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6433C73-BE29-4C91-B50E-4454B1612698}"/>
                </a:ext>
              </a:extLst>
            </p:cNvPr>
            <p:cNvSpPr/>
            <p:nvPr/>
          </p:nvSpPr>
          <p:spPr>
            <a:xfrm rot="1821347">
              <a:off x="11118661" y="2388254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8374DBE1-4E94-4A45-B41B-F381E040F938}"/>
                </a:ext>
              </a:extLst>
            </p:cNvPr>
            <p:cNvSpPr txBox="1"/>
            <p:nvPr/>
          </p:nvSpPr>
          <p:spPr>
            <a:xfrm>
              <a:off x="8414666" y="2016029"/>
              <a:ext cx="998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5BC4E97C-88AB-480E-BC10-DE9704F9C833}"/>
                </a:ext>
              </a:extLst>
            </p:cNvPr>
            <p:cNvSpPr/>
            <p:nvPr/>
          </p:nvSpPr>
          <p:spPr>
            <a:xfrm>
              <a:off x="6906522" y="3428912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6506BF55-A641-4169-9A41-571F0159CA5F}"/>
                </a:ext>
              </a:extLst>
            </p:cNvPr>
            <p:cNvSpPr/>
            <p:nvPr/>
          </p:nvSpPr>
          <p:spPr>
            <a:xfrm>
              <a:off x="8629097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9DBD903A-2960-47C0-B964-C9F0A1AACBB5}"/>
                </a:ext>
              </a:extLst>
            </p:cNvPr>
            <p:cNvSpPr/>
            <p:nvPr/>
          </p:nvSpPr>
          <p:spPr>
            <a:xfrm>
              <a:off x="9490385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D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05402DD-64D2-4FFA-9F9A-31F9D9C2103F}"/>
                </a:ext>
              </a:extLst>
            </p:cNvPr>
            <p:cNvSpPr/>
            <p:nvPr/>
          </p:nvSpPr>
          <p:spPr>
            <a:xfrm>
              <a:off x="7767809" y="3428912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B36A3132-21A2-471A-AA45-E046A94D1274}"/>
                </a:ext>
              </a:extLst>
            </p:cNvPr>
            <p:cNvCxnSpPr>
              <a:stCxn id="133" idx="6"/>
              <a:endCxn id="131" idx="2"/>
            </p:cNvCxnSpPr>
            <p:nvPr/>
          </p:nvCxnSpPr>
          <p:spPr>
            <a:xfrm>
              <a:off x="8240737" y="366537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4088E983-F07A-4E98-80EB-59EA0F406CCD}"/>
                </a:ext>
              </a:extLst>
            </p:cNvPr>
            <p:cNvCxnSpPr>
              <a:stCxn id="131" idx="6"/>
              <a:endCxn id="132" idx="2"/>
            </p:cNvCxnSpPr>
            <p:nvPr/>
          </p:nvCxnSpPr>
          <p:spPr>
            <a:xfrm>
              <a:off x="9102024" y="3665376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27C7D41-CB6C-4256-823D-BF8E91EF0924}"/>
                </a:ext>
              </a:extLst>
            </p:cNvPr>
            <p:cNvSpPr txBox="1"/>
            <p:nvPr/>
          </p:nvSpPr>
          <p:spPr>
            <a:xfrm>
              <a:off x="6329414" y="4240920"/>
              <a:ext cx="1319164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create</a:t>
              </a:r>
              <a:br>
                <a:rPr lang="en-US" sz="1400" dirty="0"/>
              </a:br>
              <a:r>
                <a:rPr lang="en-US" sz="1400" dirty="0"/>
                <a:t>green </a:t>
              </a: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EA60671-EA67-4B84-990C-2A91CED5AF09}"/>
                </a:ext>
              </a:extLst>
            </p:cNvPr>
            <p:cNvSpPr txBox="1"/>
            <p:nvPr/>
          </p:nvSpPr>
          <p:spPr>
            <a:xfrm>
              <a:off x="7473764" y="4213662"/>
              <a:ext cx="883148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resize</a:t>
              </a:r>
              <a:br>
                <a:rPr lang="en-US" sz="1400" dirty="0"/>
              </a:br>
              <a:r>
                <a:rPr lang="en-US" sz="1400" dirty="0" err="1"/>
                <a:t>rect</a:t>
              </a:r>
              <a:endParaRPr lang="en-US" sz="1400" dirty="0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A82FFBC-D3FA-484A-8708-BCC3F209BEC1}"/>
                </a:ext>
              </a:extLst>
            </p:cNvPr>
            <p:cNvSpPr txBox="1"/>
            <p:nvPr/>
          </p:nvSpPr>
          <p:spPr>
            <a:xfrm>
              <a:off x="8395379" y="4207310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blue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234D3D3D-47A8-4A85-96E5-096080E7098B}"/>
                </a:ext>
              </a:extLst>
            </p:cNvPr>
            <p:cNvSpPr txBox="1"/>
            <p:nvPr/>
          </p:nvSpPr>
          <p:spPr>
            <a:xfrm>
              <a:off x="9191331" y="4213662"/>
              <a:ext cx="829715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make</a:t>
              </a:r>
              <a:br>
                <a:rPr lang="en-US" sz="1400" dirty="0"/>
              </a:br>
              <a:r>
                <a:rPr lang="en-US" sz="1400" dirty="0"/>
                <a:t>red</a:t>
              </a:r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AE2CEBC-E701-4B81-AA9E-7B47CBBA5B73}"/>
                </a:ext>
              </a:extLst>
            </p:cNvPr>
            <p:cNvSpPr/>
            <p:nvPr/>
          </p:nvSpPr>
          <p:spPr>
            <a:xfrm>
              <a:off x="8608753" y="5087633"/>
              <a:ext cx="472927" cy="47292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C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52996A3-601D-4DBF-8101-3EB18A2D8A85}"/>
                </a:ext>
              </a:extLst>
            </p:cNvPr>
            <p:cNvSpPr/>
            <p:nvPr/>
          </p:nvSpPr>
          <p:spPr>
            <a:xfrm>
              <a:off x="6886178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A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50EB96D2-638E-4875-9349-305D98DEF69E}"/>
                </a:ext>
              </a:extLst>
            </p:cNvPr>
            <p:cNvSpPr/>
            <p:nvPr/>
          </p:nvSpPr>
          <p:spPr>
            <a:xfrm>
              <a:off x="9470041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</a:rPr>
                <a:t>D’</a:t>
              </a:r>
              <a:endParaRPr lang="en-US" sz="900" b="1" dirty="0">
                <a:solidFill>
                  <a:srgbClr val="FFFF00"/>
                </a:solidFill>
              </a:endParaRPr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48FCE09-AD2D-49CE-BAFD-0F9BFD55C603}"/>
                </a:ext>
              </a:extLst>
            </p:cNvPr>
            <p:cNvSpPr/>
            <p:nvPr/>
          </p:nvSpPr>
          <p:spPr>
            <a:xfrm>
              <a:off x="7747466" y="5087633"/>
              <a:ext cx="472927" cy="472927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srgbClr val="FFFF00"/>
                  </a:solidFill>
                </a:rPr>
                <a:t>B</a:t>
              </a:r>
              <a:endParaRPr lang="en-US" sz="105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ACE4F8B2-F6D1-46E3-8250-F305308C89B7}"/>
                </a:ext>
              </a:extLst>
            </p:cNvPr>
            <p:cNvCxnSpPr>
              <a:stCxn id="141" idx="6"/>
              <a:endCxn id="143" idx="2"/>
            </p:cNvCxnSpPr>
            <p:nvPr/>
          </p:nvCxnSpPr>
          <p:spPr>
            <a:xfrm>
              <a:off x="7359105" y="5324097"/>
              <a:ext cx="388361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554712E-2EC1-4273-A5A1-2DE80A7962D2}"/>
                </a:ext>
              </a:extLst>
            </p:cNvPr>
            <p:cNvSpPr txBox="1"/>
            <p:nvPr/>
          </p:nvSpPr>
          <p:spPr>
            <a:xfrm>
              <a:off x="8448171" y="4742980"/>
              <a:ext cx="998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0F7B1017-90D1-411E-923F-5693228F39B8}"/>
                </a:ext>
              </a:extLst>
            </p:cNvPr>
            <p:cNvCxnSpPr/>
            <p:nvPr/>
          </p:nvCxnSpPr>
          <p:spPr>
            <a:xfrm>
              <a:off x="8198625" y="2607520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12C1C195-55BB-4824-802B-F59FF5B00151}"/>
                </a:ext>
              </a:extLst>
            </p:cNvPr>
            <p:cNvCxnSpPr/>
            <p:nvPr/>
          </p:nvCxnSpPr>
          <p:spPr>
            <a:xfrm>
              <a:off x="9059912" y="2607520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F255F13C-361E-465C-990C-43BE3576BB3B}"/>
                </a:ext>
              </a:extLst>
            </p:cNvPr>
            <p:cNvCxnSpPr>
              <a:endCxn id="149" idx="2"/>
            </p:cNvCxnSpPr>
            <p:nvPr/>
          </p:nvCxnSpPr>
          <p:spPr>
            <a:xfrm>
              <a:off x="9927729" y="2606829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FAF84A6-967C-4B16-B675-CF27EA53E598}"/>
                </a:ext>
              </a:extLst>
            </p:cNvPr>
            <p:cNvSpPr/>
            <p:nvPr/>
          </p:nvSpPr>
          <p:spPr>
            <a:xfrm>
              <a:off x="10316089" y="2370365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</a:rPr>
                <a:t>C’</a:t>
              </a:r>
              <a:endParaRPr lang="en-US" sz="900" b="1" dirty="0">
                <a:solidFill>
                  <a:srgbClr val="FFFF00"/>
                </a:solidFill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1547FC1E-79CA-47FA-87A0-B791114BBE64}"/>
                </a:ext>
              </a:extLst>
            </p:cNvPr>
            <p:cNvSpPr txBox="1"/>
            <p:nvPr/>
          </p:nvSpPr>
          <p:spPr>
            <a:xfrm>
              <a:off x="9747350" y="1780126"/>
              <a:ext cx="1577783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undo make</a:t>
              </a:r>
              <a:br>
                <a:rPr lang="en-US" sz="1400" dirty="0"/>
              </a:br>
              <a:r>
                <a:rPr lang="en-US" sz="1400" dirty="0"/>
                <a:t>blue = green</a:t>
              </a:r>
            </a:p>
          </p:txBody>
        </p: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2B9BEDF1-F8AA-4A3B-A46E-64FDF3CBD8DA}"/>
                </a:ext>
              </a:extLst>
            </p:cNvPr>
            <p:cNvCxnSpPr/>
            <p:nvPr/>
          </p:nvCxnSpPr>
          <p:spPr>
            <a:xfrm>
              <a:off x="7381800" y="3687925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808D3FA1-3BB2-4585-8A2F-EEFF33E9D32B}"/>
                </a:ext>
              </a:extLst>
            </p:cNvPr>
            <p:cNvCxnSpPr>
              <a:endCxn id="153" idx="2"/>
            </p:cNvCxnSpPr>
            <p:nvPr/>
          </p:nvCxnSpPr>
          <p:spPr>
            <a:xfrm>
              <a:off x="9963313" y="3665376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A955BCE6-1627-4DA7-BAA4-34273565EE1C}"/>
                </a:ext>
              </a:extLst>
            </p:cNvPr>
            <p:cNvSpPr/>
            <p:nvPr/>
          </p:nvSpPr>
          <p:spPr>
            <a:xfrm>
              <a:off x="10351673" y="3428912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</a:rPr>
                <a:t>A’</a:t>
              </a:r>
              <a:endParaRPr lang="en-US" sz="900" b="1" dirty="0">
                <a:solidFill>
                  <a:srgbClr val="FFFF00"/>
                </a:solidFill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28E2DADD-8B17-4FC3-AE8E-D1DF5FDE3070}"/>
                </a:ext>
              </a:extLst>
            </p:cNvPr>
            <p:cNvSpPr txBox="1"/>
            <p:nvPr/>
          </p:nvSpPr>
          <p:spPr>
            <a:xfrm>
              <a:off x="9806579" y="2892550"/>
              <a:ext cx="1505112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undo create</a:t>
              </a:r>
              <a:br>
                <a:rPr lang="en-US" sz="1400" dirty="0"/>
              </a:br>
              <a:r>
                <a:rPr lang="en-US" sz="1400" dirty="0"/>
                <a:t>= delete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4F84E4B7-5DA8-4422-9246-B0FA08CCA6C2}"/>
                </a:ext>
              </a:extLst>
            </p:cNvPr>
            <p:cNvSpPr txBox="1"/>
            <p:nvPr/>
          </p:nvSpPr>
          <p:spPr>
            <a:xfrm>
              <a:off x="6676710" y="3082505"/>
              <a:ext cx="998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  <p:pic>
          <p:nvPicPr>
            <p:cNvPr id="156" name="Picture 4" descr="Free Poof Cliparts, Download Free Clip Art, Free Clip Art on Clipart Library">
              <a:extLst>
                <a:ext uri="{FF2B5EF4-FFF2-40B4-BE49-F238E27FC236}">
                  <a16:creationId xmlns:a16="http://schemas.microsoft.com/office/drawing/2014/main" id="{B2BBF40F-CF6E-48CD-A3BD-063243D90D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72730" y="3275703"/>
              <a:ext cx="1071321" cy="843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7" name="Straight Arrow Connector 156">
              <a:extLst>
                <a:ext uri="{FF2B5EF4-FFF2-40B4-BE49-F238E27FC236}">
                  <a16:creationId xmlns:a16="http://schemas.microsoft.com/office/drawing/2014/main" id="{E4BDA696-B8EC-4FA3-BCBE-A4A786F6760F}"/>
                </a:ext>
              </a:extLst>
            </p:cNvPr>
            <p:cNvCxnSpPr/>
            <p:nvPr/>
          </p:nvCxnSpPr>
          <p:spPr>
            <a:xfrm>
              <a:off x="8240737" y="5295212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>
              <a:extLst>
                <a:ext uri="{FF2B5EF4-FFF2-40B4-BE49-F238E27FC236}">
                  <a16:creationId xmlns:a16="http://schemas.microsoft.com/office/drawing/2014/main" id="{5E3C74D8-E884-486E-A153-231AC9E2ACF0}"/>
                </a:ext>
              </a:extLst>
            </p:cNvPr>
            <p:cNvCxnSpPr/>
            <p:nvPr/>
          </p:nvCxnSpPr>
          <p:spPr>
            <a:xfrm>
              <a:off x="9102024" y="5295212"/>
              <a:ext cx="388360" cy="0"/>
            </a:xfrm>
            <a:prstGeom prst="straightConnector1">
              <a:avLst/>
            </a:prstGeom>
            <a:ln w="762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D68A0E3-7C10-48A8-9F4E-F0129F224EEB}"/>
                </a:ext>
              </a:extLst>
            </p:cNvPr>
            <p:cNvCxnSpPr/>
            <p:nvPr/>
          </p:nvCxnSpPr>
          <p:spPr>
            <a:xfrm>
              <a:off x="6417174" y="4207310"/>
              <a:ext cx="39344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C60EE697-36FE-4C91-A891-8F2BC0D11230}"/>
                </a:ext>
              </a:extLst>
            </p:cNvPr>
            <p:cNvCxnSpPr>
              <a:endCxn id="161" idx="2"/>
            </p:cNvCxnSpPr>
            <p:nvPr/>
          </p:nvCxnSpPr>
          <p:spPr>
            <a:xfrm>
              <a:off x="9963313" y="5302242"/>
              <a:ext cx="38836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7285EA63-7341-4010-9F51-8EFD28C266E6}"/>
                </a:ext>
              </a:extLst>
            </p:cNvPr>
            <p:cNvSpPr/>
            <p:nvPr/>
          </p:nvSpPr>
          <p:spPr>
            <a:xfrm>
              <a:off x="10351673" y="5065778"/>
              <a:ext cx="472927" cy="4729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</a:rPr>
                <a:t>C’</a:t>
              </a:r>
              <a:endParaRPr lang="en-US" sz="900" b="1" dirty="0">
                <a:solidFill>
                  <a:srgbClr val="FFFF00"/>
                </a:solidFill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00EF31F8-8049-498B-A2EF-42CA294C046F}"/>
                </a:ext>
              </a:extLst>
            </p:cNvPr>
            <p:cNvSpPr txBox="1"/>
            <p:nvPr/>
          </p:nvSpPr>
          <p:spPr>
            <a:xfrm>
              <a:off x="9873323" y="4458924"/>
              <a:ext cx="1577783" cy="6976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/>
                <a:t>undo make</a:t>
              </a:r>
              <a:br>
                <a:rPr lang="en-US" sz="1400" dirty="0"/>
              </a:br>
              <a:r>
                <a:rPr lang="en-US" sz="1400" dirty="0"/>
                <a:t>blue = green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19BD7878-6899-47E8-A8E1-3508FCDCB9A9}"/>
                </a:ext>
              </a:extLst>
            </p:cNvPr>
            <p:cNvSpPr/>
            <p:nvPr/>
          </p:nvSpPr>
          <p:spPr>
            <a:xfrm rot="5400000">
              <a:off x="11277600" y="5075945"/>
              <a:ext cx="609600" cy="438532"/>
            </a:xfrm>
            <a:prstGeom prst="rect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55264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Selective Undo Implementation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Implementing direct selective undo not much harder than regular undo: </a:t>
            </a:r>
          </a:p>
          <a:p>
            <a:pPr lvl="1"/>
            <a:r>
              <a:rPr lang="en-US" dirty="0"/>
              <a:t>Allocates a new command object and adds to end of history list </a:t>
            </a:r>
          </a:p>
          <a:p>
            <a:pPr lvl="1"/>
            <a:r>
              <a:rPr lang="en-US" dirty="0"/>
              <a:t>Semantics is based on what the user would want </a:t>
            </a:r>
          </a:p>
          <a:p>
            <a:pPr lvl="1"/>
            <a:r>
              <a:rPr lang="en-US" dirty="0"/>
              <a:t>Undo the operation in a new context means to set the object back to its </a:t>
            </a:r>
            <a:r>
              <a:rPr lang="en-US" dirty="0">
                <a:solidFill>
                  <a:schemeClr val="accent6"/>
                </a:solidFill>
              </a:rPr>
              <a:t>previous value </a:t>
            </a:r>
          </a:p>
          <a:p>
            <a:pPr lvl="1"/>
            <a:r>
              <a:rPr lang="en-US" dirty="0"/>
              <a:t>Selective Undo is enabled if object </a:t>
            </a:r>
            <a:r>
              <a:rPr lang="en-US" dirty="0">
                <a:solidFill>
                  <a:schemeClr val="accent6"/>
                </a:solidFill>
              </a:rPr>
              <a:t>is still available </a:t>
            </a:r>
          </a:p>
          <a:p>
            <a:pPr lvl="1"/>
            <a:r>
              <a:rPr lang="en-US" dirty="0"/>
              <a:t>Undo of create is delete </a:t>
            </a:r>
          </a:p>
          <a:p>
            <a:r>
              <a:rPr lang="en-US" dirty="0"/>
              <a:t>Redo the operation means to set the value of the object again; </a:t>
            </a:r>
          </a:p>
          <a:p>
            <a:pPr lvl="1"/>
            <a:r>
              <a:rPr lang="en-US" dirty="0"/>
              <a:t>redo of create = a new object </a:t>
            </a:r>
          </a:p>
          <a:p>
            <a:r>
              <a:rPr lang="en-US" dirty="0"/>
              <a:t>Repeat = redo on new 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462E6-AC68-4076-BA98-58379D7BF85C}" type="slidenum">
              <a:rPr lang="en-US" altLang="en-US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99554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4318-7E89-4ABC-BE90-79D380C2925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9758" y="424443"/>
            <a:ext cx="6667889" cy="538163"/>
          </a:xfrm>
        </p:spPr>
        <p:txBody>
          <a:bodyPr/>
          <a:lstStyle/>
          <a:p>
            <a:r>
              <a:rPr lang="en-US" sz="3225" dirty="0"/>
              <a:t>Scripting = “Topaz”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903" y="1127234"/>
            <a:ext cx="7187118" cy="5502166"/>
          </a:xfrm>
        </p:spPr>
        <p:txBody>
          <a:bodyPr>
            <a:normAutofit/>
          </a:bodyPr>
          <a:lstStyle/>
          <a:p>
            <a:r>
              <a:rPr lang="en-US" sz="1400" dirty="0"/>
              <a:t>Brad A. Myers. "Scripting Graphical Applications by Demonstration," </a:t>
            </a:r>
            <a:r>
              <a:rPr lang="en-US" sz="1400" i="1" dirty="0"/>
              <a:t>Proceedings</a:t>
            </a:r>
            <a:br>
              <a:rPr lang="en-US" sz="1400" i="1" dirty="0"/>
            </a:br>
            <a:r>
              <a:rPr lang="en-US" sz="1400" i="1" dirty="0"/>
              <a:t>CHI'98: Human Factors in Computing Systems</a:t>
            </a:r>
            <a:r>
              <a:rPr lang="en-US" sz="1400" dirty="0"/>
              <a:t>. Los Angeles, CA, April 18-23, 1998. </a:t>
            </a:r>
            <a:br>
              <a:rPr lang="en-US" sz="1400" dirty="0"/>
            </a:br>
            <a:r>
              <a:rPr lang="en-US" sz="1400" dirty="0"/>
              <a:t>pp. 534-541. </a:t>
            </a:r>
            <a:r>
              <a:rPr lang="en-US" sz="1400" dirty="0">
                <a:hlinkClick r:id="rId3"/>
              </a:rPr>
              <a:t>ACM DL</a:t>
            </a:r>
            <a:r>
              <a:rPr lang="en-US" sz="1400" dirty="0"/>
              <a:t>, or </a:t>
            </a:r>
            <a:r>
              <a:rPr lang="en-US" sz="1400" dirty="0">
                <a:hlinkClick r:id="rId4"/>
              </a:rPr>
              <a:t>local pdf</a:t>
            </a:r>
            <a:r>
              <a:rPr lang="en-US" sz="1400" dirty="0"/>
              <a:t>, and </a:t>
            </a:r>
            <a:r>
              <a:rPr lang="en-US" sz="1400" b="1" dirty="0">
                <a:hlinkClick r:id="rId5"/>
              </a:rPr>
              <a:t>YouTube video</a:t>
            </a:r>
            <a:r>
              <a:rPr lang="en-US" sz="1400" dirty="0"/>
              <a:t> or </a:t>
            </a:r>
            <a:r>
              <a:rPr lang="en-US" sz="1400" b="1" dirty="0">
                <a:hlinkClick r:id="rId6"/>
              </a:rPr>
              <a:t>local video</a:t>
            </a:r>
            <a:r>
              <a:rPr lang="en-US" sz="1400" dirty="0"/>
              <a:t> (3:09).</a:t>
            </a:r>
            <a:br>
              <a:rPr lang="en-US" sz="1400" dirty="0"/>
            </a:br>
            <a:r>
              <a:rPr lang="en-US" sz="1400" dirty="0"/>
              <a:t>(</a:t>
            </a:r>
            <a:r>
              <a:rPr lang="en-US" sz="1400" dirty="0">
                <a:solidFill>
                  <a:srgbClr val="C00000"/>
                </a:solidFill>
              </a:rPr>
              <a:t>Topaz</a:t>
            </a:r>
            <a:r>
              <a:rPr lang="en-US" sz="1400" dirty="0"/>
              <a:t>)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2400" dirty="0"/>
              <a:t>Select set of commands and specify that in a program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Uses selective repeat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Can parameterize actions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Moving which object selected is</a:t>
            </a:r>
            <a:br>
              <a:rPr lang="en-US" sz="2400" dirty="0"/>
            </a:br>
            <a:r>
              <a:rPr lang="en-US" sz="2400" dirty="0"/>
              <a:t>recorded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Forwards, backwards, left, right, up,</a:t>
            </a:r>
            <a:br>
              <a:rPr lang="en-US" sz="2000" dirty="0"/>
            </a:br>
            <a:r>
              <a:rPr lang="en-US" sz="2000" dirty="0"/>
              <a:t>down, in, out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Search for object of a particular type</a:t>
            </a:r>
            <a:br>
              <a:rPr lang="en-US" sz="2000" dirty="0"/>
            </a:br>
            <a:r>
              <a:rPr lang="en-US" sz="2000" dirty="0"/>
              <a:t>or value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Little or no change to application if it</a:t>
            </a:r>
            <a:br>
              <a:rPr lang="en-US" sz="2400" dirty="0"/>
            </a:br>
            <a:r>
              <a:rPr lang="en-US" sz="2400" dirty="0"/>
              <a:t>supports Selective Repeat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33618" y="2708672"/>
            <a:ext cx="32670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 descr="C:\Bam\papers\commandsbydemo\topaz.gif"/>
          <p:cNvPicPr>
            <a:picLocks noChangeAspect="1" noChangeArrowheads="1"/>
          </p:cNvPicPr>
          <p:nvPr/>
        </p:nvPicPr>
        <p:blipFill>
          <a:blip r:embed="rId8" cstate="print"/>
          <a:srcRect l="12619" r="11671"/>
          <a:stretch>
            <a:fillRect/>
          </a:stretch>
        </p:blipFill>
        <p:spPr bwMode="auto">
          <a:xfrm>
            <a:off x="7540406" y="841488"/>
            <a:ext cx="1267691" cy="12517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64815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4EB6E-711A-4E56-A610-2BF6D9709854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</a:t>
            </a:r>
            <a:br>
              <a:rPr lang="en-US" dirty="0"/>
            </a:br>
            <a:r>
              <a:rPr lang="en-US" dirty="0"/>
              <a:t>Object Search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1252" y="152399"/>
            <a:ext cx="4274507" cy="6548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8932931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42CD6-B2E5-40E0-AEF3-B489B7AEBA3E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</a:t>
            </a:r>
            <a:br>
              <a:rPr lang="en-US" dirty="0"/>
            </a:br>
            <a:r>
              <a:rPr lang="en-US" dirty="0"/>
              <a:t>Generalize Position / Size</a:t>
            </a:r>
          </a:p>
        </p:txBody>
      </p:sp>
      <p:pic>
        <p:nvPicPr>
          <p:cNvPr id="2969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4212" y="1802976"/>
            <a:ext cx="3979066" cy="279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pic>
        <p:nvPicPr>
          <p:cNvPr id="2969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260" y="1802976"/>
            <a:ext cx="4222184" cy="4902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591432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A1648-036B-49C2-BBB8-52A07C2BB26B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for Scripting: Result</a:t>
            </a:r>
          </a:p>
        </p:txBody>
      </p:sp>
      <p:pic>
        <p:nvPicPr>
          <p:cNvPr id="2949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4730" y="1515884"/>
            <a:ext cx="3737270" cy="4696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49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5114" y="1665879"/>
            <a:ext cx="3990644" cy="390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37767325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926"/>
            <a:ext cx="7543800" cy="745335"/>
          </a:xfrm>
        </p:spPr>
        <p:txBody>
          <a:bodyPr/>
          <a:lstStyle/>
          <a:p>
            <a:r>
              <a:rPr lang="en-US" dirty="0"/>
              <a:t>Multi-User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0655"/>
            <a:ext cx="7200900" cy="4989786"/>
          </a:xfrm>
        </p:spPr>
        <p:txBody>
          <a:bodyPr>
            <a:normAutofit/>
          </a:bodyPr>
          <a:lstStyle/>
          <a:p>
            <a:r>
              <a:rPr lang="en-US" sz="2400" dirty="0"/>
              <a:t>Required for Google Docs</a:t>
            </a:r>
          </a:p>
          <a:p>
            <a:pPr lvl="1"/>
            <a:r>
              <a:rPr lang="en-US" sz="2000" dirty="0"/>
              <a:t>Let’s try: </a:t>
            </a:r>
            <a:r>
              <a:rPr lang="en-US" sz="2800" dirty="0">
                <a:hlinkClick r:id="rId2"/>
              </a:rPr>
              <a:t>https://tinyurl.com/SSUIUndo</a:t>
            </a:r>
            <a:r>
              <a:rPr lang="en-US" sz="2800" dirty="0"/>
              <a:t> </a:t>
            </a:r>
            <a:endParaRPr lang="en-US" sz="2000" dirty="0"/>
          </a:p>
          <a:p>
            <a:r>
              <a:rPr lang="en-US" sz="2400" dirty="0"/>
              <a:t>if multiple users have overlapping selection regions and one user does Undo – what should be done?</a:t>
            </a:r>
          </a:p>
          <a:p>
            <a:pPr marL="467916" lvl="1" indent="-210741">
              <a:buSzPct val="100000"/>
              <a:buFont typeface="+mj-lt"/>
              <a:buAutoNum type="arabicPeriod"/>
            </a:pPr>
            <a:r>
              <a:rPr lang="en-US" sz="2000" dirty="0"/>
              <a:t>Undo the </a:t>
            </a:r>
            <a:r>
              <a:rPr lang="en-US" sz="2000" dirty="0">
                <a:solidFill>
                  <a:schemeClr val="accent6"/>
                </a:solidFill>
              </a:rPr>
              <a:t>globally</a:t>
            </a:r>
            <a:r>
              <a:rPr lang="en-US" sz="2000" dirty="0"/>
              <a:t> last operation</a:t>
            </a:r>
          </a:p>
          <a:p>
            <a:pPr marL="467916" lvl="1" indent="-210741">
              <a:buSzPct val="100000"/>
              <a:buFont typeface="+mj-lt"/>
              <a:buAutoNum type="arabicPeriod"/>
            </a:pPr>
            <a:r>
              <a:rPr lang="en-US" sz="2000" dirty="0"/>
              <a:t>Undo </a:t>
            </a:r>
            <a:r>
              <a:rPr lang="en-US" sz="2000" dirty="0">
                <a:solidFill>
                  <a:schemeClr val="accent6"/>
                </a:solidFill>
              </a:rPr>
              <a:t>that user’s </a:t>
            </a:r>
            <a:r>
              <a:rPr lang="en-US" sz="2000" dirty="0"/>
              <a:t>last operation</a:t>
            </a:r>
          </a:p>
          <a:p>
            <a:pPr marL="467916" lvl="1" indent="-210741">
              <a:buSzPct val="100000"/>
              <a:buFont typeface="+mj-lt"/>
              <a:buAutoNum type="arabicPeriod"/>
            </a:pPr>
            <a:r>
              <a:rPr lang="en-US" sz="2000" dirty="0"/>
              <a:t>Undo the last operation in the </a:t>
            </a:r>
            <a:r>
              <a:rPr lang="en-US" sz="2000" dirty="0">
                <a:solidFill>
                  <a:schemeClr val="accent6"/>
                </a:solidFill>
              </a:rPr>
              <a:t>region</a:t>
            </a:r>
            <a:r>
              <a:rPr lang="en-US" sz="2000" dirty="0"/>
              <a:t> of the user’s cursor</a:t>
            </a:r>
          </a:p>
          <a:p>
            <a:r>
              <a:rPr lang="en-US" sz="2400" dirty="0"/>
              <a:t>Google Doc is somewhat random</a:t>
            </a:r>
          </a:p>
          <a:p>
            <a:r>
              <a:rPr lang="en-US" sz="2400" dirty="0"/>
              <a:t>Old research on correct ways to handle this</a:t>
            </a:r>
          </a:p>
          <a:p>
            <a:pPr lvl="1"/>
            <a:r>
              <a:rPr lang="en-US" sz="2000" dirty="0"/>
              <a:t>Summary: it’s complicated for </a:t>
            </a:r>
            <a:r>
              <a:rPr lang="en-US" sz="2000" dirty="0">
                <a:hlinkClick r:id="rId3"/>
              </a:rPr>
              <a:t>text</a:t>
            </a:r>
            <a:r>
              <a:rPr lang="en-US" sz="2000" dirty="0"/>
              <a:t>, </a:t>
            </a:r>
            <a:r>
              <a:rPr lang="en-US" sz="2000" dirty="0">
                <a:hlinkClick r:id="rId4"/>
              </a:rPr>
              <a:t>easier for graphics</a:t>
            </a:r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7689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0573-4B0A-40A0-9EF1-336B7D632BCB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47163" y="443186"/>
            <a:ext cx="6709877" cy="545135"/>
          </a:xfrm>
        </p:spPr>
        <p:txBody>
          <a:bodyPr/>
          <a:lstStyle/>
          <a:p>
            <a:r>
              <a:rPr lang="en-US" sz="2325" dirty="0"/>
              <a:t>Using Undo History for “Why” Help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887" y="1150883"/>
            <a:ext cx="7375849" cy="336685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100" dirty="0">
                <a:solidFill>
                  <a:schemeClr val="accent2"/>
                </a:solidFill>
              </a:rPr>
              <a:t>Crystal: C</a:t>
            </a:r>
            <a:r>
              <a:rPr lang="en-US" sz="2100" dirty="0"/>
              <a:t>larifications </a:t>
            </a:r>
            <a:r>
              <a:rPr lang="en-US" sz="2100" dirty="0">
                <a:solidFill>
                  <a:schemeClr val="accent2"/>
                </a:solidFill>
              </a:rPr>
              <a:t>R</a:t>
            </a:r>
            <a:r>
              <a:rPr lang="en-US" sz="2100" dirty="0"/>
              <a:t>egarding </a:t>
            </a:r>
            <a:r>
              <a:rPr lang="en-US" sz="2100" dirty="0">
                <a:solidFill>
                  <a:schemeClr val="accent2"/>
                </a:solidFill>
              </a:rPr>
              <a:t>Y</a:t>
            </a:r>
            <a:r>
              <a:rPr lang="en-US" sz="2100" dirty="0"/>
              <a:t>our </a:t>
            </a:r>
            <a:r>
              <a:rPr lang="en-US" sz="2100" dirty="0">
                <a:solidFill>
                  <a:schemeClr val="accent2"/>
                </a:solidFill>
              </a:rPr>
              <a:t>S</a:t>
            </a:r>
            <a:r>
              <a:rPr lang="en-US" sz="2100" dirty="0"/>
              <a:t>oftware using a </a:t>
            </a:r>
            <a:br>
              <a:rPr lang="en-US" sz="2100" dirty="0"/>
            </a:br>
            <a:r>
              <a:rPr lang="en-US" sz="2100" dirty="0">
                <a:solidFill>
                  <a:schemeClr val="accent2"/>
                </a:solidFill>
              </a:rPr>
              <a:t>T</a:t>
            </a:r>
            <a:r>
              <a:rPr lang="en-US" sz="2100" dirty="0"/>
              <a:t>oolkit, </a:t>
            </a:r>
            <a:r>
              <a:rPr lang="en-US" sz="2100" dirty="0">
                <a:solidFill>
                  <a:schemeClr val="accent2"/>
                </a:solidFill>
              </a:rPr>
              <a:t>A</a:t>
            </a:r>
            <a:r>
              <a:rPr lang="en-US" sz="2100" dirty="0"/>
              <a:t>rchitecture and </a:t>
            </a:r>
            <a:r>
              <a:rPr lang="en-US" sz="2100" dirty="0">
                <a:solidFill>
                  <a:schemeClr val="accent2"/>
                </a:solidFill>
              </a:rPr>
              <a:t>L</a:t>
            </a:r>
            <a:r>
              <a:rPr lang="en-US" sz="2100" dirty="0"/>
              <a:t>anguage</a:t>
            </a:r>
          </a:p>
          <a:p>
            <a:r>
              <a:rPr lang="en-US" sz="1350" dirty="0"/>
              <a:t>Brad Myers, David A. Weitzman, A.J. Ko, and </a:t>
            </a:r>
            <a:r>
              <a:rPr lang="en-US" sz="1350" dirty="0" err="1"/>
              <a:t>Duen</a:t>
            </a:r>
            <a:r>
              <a:rPr lang="en-US" sz="1350" dirty="0"/>
              <a:t> </a:t>
            </a:r>
            <a:r>
              <a:rPr lang="en-US" sz="1350" dirty="0" err="1"/>
              <a:t>Horng</a:t>
            </a:r>
            <a:r>
              <a:rPr lang="en-US" sz="1350" dirty="0"/>
              <a:t> Chau, "Answering</a:t>
            </a:r>
            <a:br>
              <a:rPr lang="en-US" sz="1350" dirty="0"/>
            </a:br>
            <a:r>
              <a:rPr lang="en-US" sz="1350" dirty="0"/>
              <a:t>Why and Why Not Questions in User Interfaces," </a:t>
            </a:r>
            <a:r>
              <a:rPr lang="en-US" sz="1350" i="1" dirty="0"/>
              <a:t>Proceedings CHI'2006:</a:t>
            </a:r>
            <a:br>
              <a:rPr lang="en-US" sz="1350" i="1" dirty="0"/>
            </a:br>
            <a:r>
              <a:rPr lang="en-US" sz="1350" i="1" dirty="0"/>
              <a:t>Human Factors in Computing Systems</a:t>
            </a:r>
            <a:r>
              <a:rPr lang="en-US" sz="1350" dirty="0"/>
              <a:t>. Montreal, Canada, April 22-27, 2006.</a:t>
            </a:r>
            <a:br>
              <a:rPr lang="en-US" sz="1350" dirty="0"/>
            </a:br>
            <a:r>
              <a:rPr lang="en-US" sz="1350" dirty="0"/>
              <a:t>pp. 397-406. </a:t>
            </a:r>
            <a:r>
              <a:rPr lang="en-US" sz="1350" dirty="0">
                <a:hlinkClick r:id="rId3"/>
              </a:rPr>
              <a:t>pdf</a:t>
            </a:r>
            <a:r>
              <a:rPr lang="en-US" sz="1350" dirty="0"/>
              <a:t>. See also </a:t>
            </a:r>
            <a:r>
              <a:rPr lang="en-US" sz="1350" dirty="0">
                <a:hlinkClick r:id="rId4"/>
              </a:rPr>
              <a:t>YouTube</a:t>
            </a:r>
            <a:r>
              <a:rPr lang="en-US" sz="1350" dirty="0"/>
              <a:t> or </a:t>
            </a:r>
            <a:r>
              <a:rPr lang="en-US" sz="1350" dirty="0">
                <a:hlinkClick r:id="rId5"/>
              </a:rPr>
              <a:t>local video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Help answer </a:t>
            </a:r>
            <a:r>
              <a:rPr lang="en-US" sz="2100" dirty="0">
                <a:solidFill>
                  <a:schemeClr val="tx2"/>
                </a:solidFill>
              </a:rPr>
              <a:t>why</a:t>
            </a:r>
            <a:r>
              <a:rPr lang="en-US" sz="2100" dirty="0"/>
              <a:t> things happen in regular desktop applications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Lots of complexity in powerful features that people generally like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Ask “Why” about what recently happened</a:t>
            </a:r>
          </a:p>
        </p:txBody>
      </p:sp>
      <p:pic>
        <p:nvPicPr>
          <p:cNvPr id="343046" name="Picture 6" descr="crystalba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18700" y="914400"/>
            <a:ext cx="1225153" cy="17145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pic>
        <p:nvPicPr>
          <p:cNvPr id="34304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3324" y="4396242"/>
            <a:ext cx="3544208" cy="194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3045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56717" y="3821907"/>
            <a:ext cx="3440654" cy="2342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7767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“Undo”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Undo</a:t>
            </a:r>
            <a:r>
              <a:rPr lang="en-US" dirty="0"/>
              <a:t> is reversing a previous operation so that it no longer is in effect</a:t>
            </a:r>
          </a:p>
          <a:p>
            <a:pPr lvl="1"/>
            <a:r>
              <a:rPr lang="en-US" dirty="0"/>
              <a:t>Usually ^Z</a:t>
            </a:r>
          </a:p>
          <a:p>
            <a:pPr lvl="1"/>
            <a:r>
              <a:rPr lang="en-US" dirty="0"/>
              <a:t>For web apps, sometimes the Back button in a browser</a:t>
            </a:r>
          </a:p>
          <a:p>
            <a:r>
              <a:rPr lang="en-US" dirty="0">
                <a:solidFill>
                  <a:schemeClr val="accent6"/>
                </a:solidFill>
              </a:rPr>
              <a:t>Cancel</a:t>
            </a:r>
            <a:r>
              <a:rPr lang="en-US" dirty="0"/>
              <a:t> is stopping an operation </a:t>
            </a:r>
            <a:r>
              <a:rPr lang="en-US" i="1" dirty="0"/>
              <a:t>while it is in progress</a:t>
            </a:r>
          </a:p>
          <a:p>
            <a:pPr lvl="1"/>
            <a:r>
              <a:rPr lang="en-US" dirty="0"/>
              <a:t>Often ESC key or the “Cancel” button in a dialog box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1221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Crystal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Or, ask Why about a location by clicking on objects, or whitespace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Also can explain</a:t>
            </a:r>
            <a:br>
              <a:rPr lang="en-US" dirty="0"/>
            </a:br>
            <a:r>
              <a:rPr lang="en-US" dirty="0"/>
              <a:t>complexities like</a:t>
            </a:r>
            <a:br>
              <a:rPr lang="en-US" dirty="0"/>
            </a:br>
            <a:r>
              <a:rPr lang="en-US" dirty="0"/>
              <a:t>style inheritance,</a:t>
            </a:r>
            <a:br>
              <a:rPr lang="en-US" dirty="0"/>
            </a:br>
            <a:r>
              <a:rPr lang="en-US" dirty="0"/>
              <a:t>etc.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340-2332-4713-BA45-980C9B12E9B7}" type="slidenum">
              <a:rPr lang="en-US" altLang="en-US"/>
              <a:pPr/>
              <a:t>40</a:t>
            </a:fld>
            <a:endParaRPr lang="en-US" altLang="en-US"/>
          </a:p>
        </p:txBody>
      </p:sp>
      <p:pic>
        <p:nvPicPr>
          <p:cNvPr id="3450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4741" y="2447022"/>
            <a:ext cx="2715816" cy="1256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50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93444" y="2447022"/>
            <a:ext cx="3993356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83829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8E4F8-885D-4394-87DF-490853CBF570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65760" y="430218"/>
            <a:ext cx="6751865" cy="822722"/>
          </a:xfrm>
        </p:spPr>
        <p:txBody>
          <a:bodyPr/>
          <a:lstStyle/>
          <a:p>
            <a:r>
              <a:rPr lang="en-US" sz="2625" dirty="0"/>
              <a:t>Crystal Implementation Overview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60787"/>
            <a:ext cx="7543800" cy="42661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100" dirty="0"/>
              <a:t>(Full details in the paper)</a:t>
            </a:r>
          </a:p>
          <a:p>
            <a:pPr>
              <a:lnSpc>
                <a:spcPct val="90000"/>
              </a:lnSpc>
            </a:pPr>
            <a:r>
              <a:rPr lang="en-US" sz="2100" i="1" dirty="0">
                <a:solidFill>
                  <a:schemeClr val="accent2"/>
                </a:solidFill>
              </a:rPr>
              <a:t>Only a little more work than supporting Undo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“Command object” architecture for actions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Command objects stored on a list for undo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Programmer adds back pointers from objects to the commands that changed them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Add dependency information for mode</a:t>
            </a:r>
            <a:br>
              <a:rPr lang="en-US" sz="2100" dirty="0"/>
            </a:br>
            <a:r>
              <a:rPr lang="en-US" sz="2100" dirty="0"/>
              <a:t>variables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Add special commands for actions </a:t>
            </a:r>
            <a:r>
              <a:rPr lang="en-US" sz="2100" i="1" dirty="0"/>
              <a:t>not</a:t>
            </a:r>
            <a:r>
              <a:rPr lang="en-US" sz="2100" dirty="0"/>
              <a:t> executed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Add extra invisible objects for whitespace and deletions</a:t>
            </a:r>
            <a:endParaRPr lang="en-US" sz="2100" dirty="0">
              <a:solidFill>
                <a:schemeClr val="accent2"/>
              </a:solidFill>
            </a:endParaRPr>
          </a:p>
        </p:txBody>
      </p:sp>
      <p:pic>
        <p:nvPicPr>
          <p:cNvPr id="348164" name="Picture 4"/>
          <p:cNvPicPr>
            <a:picLocks noChangeAspect="1" noChangeArrowheads="1"/>
          </p:cNvPicPr>
          <p:nvPr/>
        </p:nvPicPr>
        <p:blipFill>
          <a:blip r:embed="rId3" cstate="print"/>
          <a:srcRect r="15005" b="35042"/>
          <a:stretch>
            <a:fillRect/>
          </a:stretch>
        </p:blipFill>
        <p:spPr bwMode="auto">
          <a:xfrm>
            <a:off x="6553200" y="3429000"/>
            <a:ext cx="2447925" cy="80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</p:spTree>
    <p:extLst>
      <p:ext uri="{BB962C8B-B14F-4D97-AF65-F5344CB8AC3E}">
        <p14:creationId xmlns:p14="http://schemas.microsoft.com/office/powerpoint/2010/main" val="41683351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Crystal Implementation, cont.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Crystal framework then builds Why menus and answers automatically</a:t>
            </a:r>
          </a:p>
          <a:p>
            <a:r>
              <a:rPr lang="en-US" dirty="0"/>
              <a:t>Crystal finds:</a:t>
            </a:r>
          </a:p>
          <a:p>
            <a:pPr lvl="1"/>
            <a:r>
              <a:rPr lang="en-US" dirty="0"/>
              <a:t>Objects under the mouse</a:t>
            </a:r>
          </a:p>
          <a:p>
            <a:pPr lvl="1"/>
            <a:r>
              <a:rPr lang="en-US" dirty="0"/>
              <a:t>Commands that affected those objects</a:t>
            </a:r>
          </a:p>
          <a:p>
            <a:pPr lvl="1"/>
            <a:r>
              <a:rPr lang="en-US" dirty="0"/>
              <a:t>User interface controls involved in those commands</a:t>
            </a:r>
          </a:p>
          <a:p>
            <a:r>
              <a:rPr lang="en-US" dirty="0"/>
              <a:t>Programmer can annotate some commands to not include in menus</a:t>
            </a:r>
          </a:p>
          <a:p>
            <a:pPr lvl="1"/>
            <a:r>
              <a:rPr lang="en-US" dirty="0"/>
              <a:t>E.g., regular typing</a:t>
            </a:r>
          </a:p>
          <a:p>
            <a:pPr lvl="1"/>
            <a:r>
              <a:rPr lang="en-US" dirty="0"/>
              <a:t>Similar to heuristics for granularity of Undo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20E84-C755-4C13-AA95-08B858DE23EA}" type="slidenum">
              <a:rPr lang="en-US" altLang="en-US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49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Level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toggles the</a:t>
            </a:r>
            <a:br>
              <a:rPr lang="en-US" dirty="0"/>
            </a:br>
            <a:r>
              <a:rPr lang="en-US" dirty="0"/>
              <a:t>latest item on the</a:t>
            </a:r>
            <a:br>
              <a:rPr lang="en-US" dirty="0"/>
            </a:br>
            <a:r>
              <a:rPr lang="en-US" dirty="0"/>
              <a:t>list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4660974" y="213878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52905" y="213878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98871" y="213878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306939" y="213878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5015666" y="231613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5661632" y="231613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6307598" y="231613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63013DD6-DD87-FD40-D21B-9C0327E83E31}"/>
              </a:ext>
            </a:extLst>
          </p:cNvPr>
          <p:cNvGrpSpPr/>
          <p:nvPr/>
        </p:nvGrpSpPr>
        <p:grpSpPr>
          <a:xfrm>
            <a:off x="3781595" y="1487241"/>
            <a:ext cx="3506034" cy="646331"/>
            <a:chOff x="3781595" y="1487241"/>
            <a:chExt cx="3506034" cy="646331"/>
          </a:xfrm>
        </p:grpSpPr>
        <p:sp>
          <p:nvSpPr>
            <p:cNvPr id="13" name="TextBox 12"/>
            <p:cNvSpPr txBox="1"/>
            <p:nvPr/>
          </p:nvSpPr>
          <p:spPr>
            <a:xfrm>
              <a:off x="3781595" y="1487241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74203" y="1487241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771025" y="1487241"/>
              <a:ext cx="7489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13057" y="1487241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</p:grpSp>
      <p:sp>
        <p:nvSpPr>
          <p:cNvPr id="17" name="Rectangle 16"/>
          <p:cNvSpPr/>
          <p:nvPr/>
        </p:nvSpPr>
        <p:spPr>
          <a:xfrm rot="1821347">
            <a:off x="7393610" y="2164583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680006" y="2903494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971937" y="2903494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617903" y="2903494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325972" y="2903494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22" name="Straight Arrow Connector 21"/>
          <p:cNvCxnSpPr>
            <a:stCxn id="18" idx="6"/>
            <a:endCxn id="21" idx="2"/>
          </p:cNvCxnSpPr>
          <p:nvPr/>
        </p:nvCxnSpPr>
        <p:spPr>
          <a:xfrm>
            <a:off x="5034701" y="3080840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6"/>
            <a:endCxn id="19" idx="2"/>
          </p:cNvCxnSpPr>
          <p:nvPr/>
        </p:nvCxnSpPr>
        <p:spPr>
          <a:xfrm>
            <a:off x="5680664" y="3080840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9" idx="6"/>
            <a:endCxn id="20" idx="2"/>
          </p:cNvCxnSpPr>
          <p:nvPr/>
        </p:nvCxnSpPr>
        <p:spPr>
          <a:xfrm>
            <a:off x="6326630" y="3080840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394269" y="2913499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180140" y="2354328"/>
            <a:ext cx="748923" cy="584735"/>
            <a:chOff x="3170277" y="2896694"/>
            <a:chExt cx="1265357" cy="1313065"/>
          </a:xfrm>
        </p:grpSpPr>
        <p:cxnSp>
          <p:nvCxnSpPr>
            <p:cNvPr id="28" name="Curved Connector 2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170277" y="2896694"/>
              <a:ext cx="1265357" cy="829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30" name="Oval 29"/>
          <p:cNvSpPr/>
          <p:nvPr/>
        </p:nvSpPr>
        <p:spPr>
          <a:xfrm>
            <a:off x="4722126" y="3821596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6014057" y="3821596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6660023" y="3821596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368092" y="3821596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stCxn id="30" idx="6"/>
            <a:endCxn id="33" idx="2"/>
          </p:cNvCxnSpPr>
          <p:nvPr/>
        </p:nvCxnSpPr>
        <p:spPr>
          <a:xfrm>
            <a:off x="5076821" y="3998942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6"/>
            <a:endCxn id="31" idx="2"/>
          </p:cNvCxnSpPr>
          <p:nvPr/>
        </p:nvCxnSpPr>
        <p:spPr>
          <a:xfrm>
            <a:off x="5722784" y="3998942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1" idx="6"/>
            <a:endCxn id="32" idx="2"/>
          </p:cNvCxnSpPr>
          <p:nvPr/>
        </p:nvCxnSpPr>
        <p:spPr>
          <a:xfrm>
            <a:off x="6368750" y="3998942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 flipH="1">
            <a:off x="6222260" y="3272430"/>
            <a:ext cx="748923" cy="584735"/>
            <a:chOff x="2975814" y="2896694"/>
            <a:chExt cx="1265357" cy="1313065"/>
          </a:xfrm>
        </p:grpSpPr>
        <p:cxnSp>
          <p:nvCxnSpPr>
            <p:cNvPr id="39" name="Curved Connector 38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975814" y="2896694"/>
              <a:ext cx="1265357" cy="829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41" name="Rectangle 40"/>
          <p:cNvSpPr/>
          <p:nvPr/>
        </p:nvSpPr>
        <p:spPr>
          <a:xfrm rot="1821347">
            <a:off x="7401256" y="3824559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63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745" y="1929253"/>
            <a:ext cx="3852569" cy="3549014"/>
          </a:xfrm>
        </p:spPr>
        <p:txBody>
          <a:bodyPr>
            <a:normAutofit fontScale="92500"/>
          </a:bodyPr>
          <a:lstStyle/>
          <a:p>
            <a:r>
              <a:rPr lang="en-US" dirty="0"/>
              <a:t>Keep a list of all operations</a:t>
            </a:r>
          </a:p>
          <a:p>
            <a:r>
              <a:rPr lang="en-US" dirty="0"/>
              <a:t>Undo (^Z) goes backwards, repeatedly</a:t>
            </a:r>
          </a:p>
          <a:p>
            <a:r>
              <a:rPr lang="en-US" dirty="0"/>
              <a:t>Redo (^-Shift Z or ^Y) goes forwards </a:t>
            </a:r>
            <a:r>
              <a:rPr lang="en-US" i="1" dirty="0"/>
              <a:t>after an undo</a:t>
            </a:r>
          </a:p>
          <a:p>
            <a:pPr lvl="1"/>
            <a:r>
              <a:rPr lang="en-US" dirty="0"/>
              <a:t>Undo the undo</a:t>
            </a:r>
          </a:p>
          <a:p>
            <a:r>
              <a:rPr lang="en-US" dirty="0"/>
              <a:t>New operations remove anything undone – it is lost forever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Oval 6"/>
          <p:cNvSpPr/>
          <p:nvPr/>
        </p:nvSpPr>
        <p:spPr>
          <a:xfrm>
            <a:off x="4718124" y="306065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010055" y="306065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656021" y="306065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64089" y="306065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11" name="Curved Connector 10"/>
          <p:cNvCxnSpPr>
            <a:stCxn id="9" idx="1"/>
            <a:endCxn id="8" idx="7"/>
          </p:cNvCxnSpPr>
          <p:nvPr/>
        </p:nvCxnSpPr>
        <p:spPr>
          <a:xfrm rot="16200000" flipV="1">
            <a:off x="6510384" y="2857870"/>
            <a:ext cx="9525" cy="39515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262098" y="251383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19867" y="2926786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cxnSp>
        <p:nvCxnSpPr>
          <p:cNvPr id="14" name="Curved Connector 13"/>
          <p:cNvCxnSpPr>
            <a:stCxn id="8" idx="1"/>
            <a:endCxn id="10" idx="7"/>
          </p:cNvCxnSpPr>
          <p:nvPr/>
        </p:nvCxnSpPr>
        <p:spPr>
          <a:xfrm rot="16200000" flipV="1">
            <a:off x="5864417" y="2857870"/>
            <a:ext cx="9525" cy="395159"/>
          </a:xfrm>
          <a:prstGeom prst="curvedConnector3">
            <a:avLst>
              <a:gd name="adj1" fmla="val 2345346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07435" y="251383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undo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73901" y="2942808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17" name="Oval 16"/>
          <p:cNvSpPr/>
          <p:nvPr/>
        </p:nvSpPr>
        <p:spPr>
          <a:xfrm>
            <a:off x="4680006" y="2260548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971937" y="2260548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7903" y="2260548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325972" y="2260548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21" name="Straight Arrow Connector 20"/>
          <p:cNvCxnSpPr>
            <a:stCxn id="17" idx="6"/>
            <a:endCxn id="20" idx="2"/>
          </p:cNvCxnSpPr>
          <p:nvPr/>
        </p:nvCxnSpPr>
        <p:spPr>
          <a:xfrm>
            <a:off x="5034701" y="2437893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6"/>
            <a:endCxn id="18" idx="2"/>
          </p:cNvCxnSpPr>
          <p:nvPr/>
        </p:nvCxnSpPr>
        <p:spPr>
          <a:xfrm>
            <a:off x="5680664" y="2437893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6"/>
            <a:endCxn id="19" idx="2"/>
          </p:cNvCxnSpPr>
          <p:nvPr/>
        </p:nvCxnSpPr>
        <p:spPr>
          <a:xfrm>
            <a:off x="6326630" y="2437893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6168682" y="1732519"/>
            <a:ext cx="748923" cy="584735"/>
            <a:chOff x="3170277" y="2896694"/>
            <a:chExt cx="1265357" cy="1313065"/>
          </a:xfrm>
        </p:grpSpPr>
        <p:cxnSp>
          <p:nvCxnSpPr>
            <p:cNvPr id="25" name="Curved Connector 24"/>
            <p:cNvCxnSpPr>
              <a:stCxn id="19" idx="1"/>
              <a:endCxn id="18" idx="7"/>
            </p:cNvCxnSpPr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170277" y="2896694"/>
              <a:ext cx="1265357" cy="829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581749" y="2126679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28" name="Oval 27"/>
          <p:cNvSpPr/>
          <p:nvPr/>
        </p:nvSpPr>
        <p:spPr>
          <a:xfrm>
            <a:off x="4660974" y="148513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952905" y="148513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598871" y="148513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306939" y="148513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32" name="Straight Arrow Connector 31"/>
          <p:cNvCxnSpPr>
            <a:stCxn id="28" idx="6"/>
            <a:endCxn id="31" idx="2"/>
          </p:cNvCxnSpPr>
          <p:nvPr/>
        </p:nvCxnSpPr>
        <p:spPr>
          <a:xfrm>
            <a:off x="5015666" y="1662482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1" idx="6"/>
            <a:endCxn id="29" idx="2"/>
          </p:cNvCxnSpPr>
          <p:nvPr/>
        </p:nvCxnSpPr>
        <p:spPr>
          <a:xfrm>
            <a:off x="5661632" y="1662482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6"/>
            <a:endCxn id="30" idx="2"/>
          </p:cNvCxnSpPr>
          <p:nvPr/>
        </p:nvCxnSpPr>
        <p:spPr>
          <a:xfrm>
            <a:off x="6307598" y="1662482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062905" y="3243729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723547" y="3243729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369513" y="3243729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5484286" y="4259709"/>
            <a:ext cx="710603" cy="582568"/>
            <a:chOff x="6629400" y="3896868"/>
            <a:chExt cx="947471" cy="776758"/>
          </a:xfrm>
        </p:grpSpPr>
        <p:cxnSp>
          <p:nvCxnSpPr>
            <p:cNvPr id="39" name="Curved Connector 38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629400" y="4181183"/>
              <a:ext cx="91307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41" name="Oval 40"/>
          <p:cNvSpPr/>
          <p:nvPr/>
        </p:nvSpPr>
        <p:spPr>
          <a:xfrm>
            <a:off x="4762271" y="390501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6054202" y="390501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6700168" y="390501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5408236" y="3905017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45" name="Straight Arrow Connector 44"/>
          <p:cNvCxnSpPr>
            <a:stCxn id="41" idx="6"/>
            <a:endCxn id="44" idx="2"/>
          </p:cNvCxnSpPr>
          <p:nvPr/>
        </p:nvCxnSpPr>
        <p:spPr>
          <a:xfrm>
            <a:off x="5116964" y="4082363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6"/>
            <a:endCxn id="42" idx="2"/>
          </p:cNvCxnSpPr>
          <p:nvPr/>
        </p:nvCxnSpPr>
        <p:spPr>
          <a:xfrm>
            <a:off x="5762930" y="4082363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2" idx="6"/>
            <a:endCxn id="43" idx="2"/>
          </p:cNvCxnSpPr>
          <p:nvPr/>
        </p:nvCxnSpPr>
        <p:spPr>
          <a:xfrm>
            <a:off x="6408895" y="4082363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6306244" y="3358200"/>
            <a:ext cx="748923" cy="603523"/>
            <a:chOff x="3243619" y="2570441"/>
            <a:chExt cx="1265355" cy="1019695"/>
          </a:xfrm>
        </p:grpSpPr>
        <p:cxnSp>
          <p:nvCxnSpPr>
            <p:cNvPr id="49" name="Curved Connector 48"/>
            <p:cNvCxnSpPr>
              <a:stCxn id="43" idx="1"/>
              <a:endCxn id="42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3243619" y="2570441"/>
              <a:ext cx="1265355" cy="6240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664014" y="3771148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56" name="Rectangle 55"/>
          <p:cNvSpPr/>
          <p:nvPr/>
        </p:nvSpPr>
        <p:spPr>
          <a:xfrm rot="1821347">
            <a:off x="7393610" y="1510931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7394269" y="2270552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393610" y="3079280"/>
            <a:ext cx="457200" cy="328899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7391126" y="3935573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5484286" y="5265030"/>
            <a:ext cx="710603" cy="582568"/>
            <a:chOff x="6629400" y="3896868"/>
            <a:chExt cx="947471" cy="776758"/>
          </a:xfrm>
        </p:grpSpPr>
        <p:cxnSp>
          <p:nvCxnSpPr>
            <p:cNvPr id="61" name="Curved Connector 60"/>
            <p:cNvCxnSpPr/>
            <p:nvPr/>
          </p:nvCxnSpPr>
          <p:spPr>
            <a:xfrm rot="16200000" flipH="1">
              <a:off x="7236698" y="3569395"/>
              <a:ext cx="12700" cy="667646"/>
            </a:xfrm>
            <a:prstGeom prst="curvedConnector3">
              <a:avLst>
                <a:gd name="adj1" fmla="val 2491047"/>
              </a:avLst>
            </a:prstGeom>
            <a:ln w="76200">
              <a:solidFill>
                <a:srgbClr val="00B05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6629400" y="4181183"/>
              <a:ext cx="91307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B050"/>
                  </a:solidFill>
                  <a:latin typeface="+mn-lt"/>
                </a:rPr>
                <a:t>redo</a:t>
              </a:r>
            </a:p>
          </p:txBody>
        </p:sp>
      </p:grpSp>
      <p:sp>
        <p:nvSpPr>
          <p:cNvPr id="63" name="Oval 62"/>
          <p:cNvSpPr/>
          <p:nvPr/>
        </p:nvSpPr>
        <p:spPr>
          <a:xfrm>
            <a:off x="4762271" y="491033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6054202" y="491033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6700168" y="491033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5408236" y="4910339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67" name="Straight Arrow Connector 66"/>
          <p:cNvCxnSpPr>
            <a:stCxn id="63" idx="6"/>
            <a:endCxn id="66" idx="2"/>
          </p:cNvCxnSpPr>
          <p:nvPr/>
        </p:nvCxnSpPr>
        <p:spPr>
          <a:xfrm>
            <a:off x="5116964" y="508768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6" idx="6"/>
            <a:endCxn id="64" idx="2"/>
          </p:cNvCxnSpPr>
          <p:nvPr/>
        </p:nvCxnSpPr>
        <p:spPr>
          <a:xfrm>
            <a:off x="5762930" y="508768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4" idx="6"/>
            <a:endCxn id="65" idx="2"/>
          </p:cNvCxnSpPr>
          <p:nvPr/>
        </p:nvCxnSpPr>
        <p:spPr>
          <a:xfrm>
            <a:off x="6408895" y="5087684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6306244" y="4363521"/>
            <a:ext cx="748923" cy="603523"/>
            <a:chOff x="3243619" y="2570441"/>
            <a:chExt cx="1265355" cy="1019695"/>
          </a:xfrm>
        </p:grpSpPr>
        <p:cxnSp>
          <p:nvCxnSpPr>
            <p:cNvPr id="71" name="Curved Connector 70"/>
            <p:cNvCxnSpPr>
              <a:stCxn id="65" idx="1"/>
              <a:endCxn id="64" idx="7"/>
            </p:cNvCxnSpPr>
            <p:nvPr/>
          </p:nvCxnSpPr>
          <p:spPr>
            <a:xfrm rot="16200000" flipV="1">
              <a:off x="3645013" y="3248266"/>
              <a:ext cx="16093" cy="667647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3243619" y="2570441"/>
              <a:ext cx="1265355" cy="6240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6664014" y="4776470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sp>
        <p:nvSpPr>
          <p:cNvPr id="74" name="Oval 73"/>
          <p:cNvSpPr/>
          <p:nvPr/>
        </p:nvSpPr>
        <p:spPr>
          <a:xfrm>
            <a:off x="6704406" y="5399718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E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75" name="Straight Arrow Connector 74"/>
          <p:cNvCxnSpPr>
            <a:stCxn id="64" idx="5"/>
            <a:endCxn id="74" idx="2"/>
          </p:cNvCxnSpPr>
          <p:nvPr/>
        </p:nvCxnSpPr>
        <p:spPr>
          <a:xfrm>
            <a:off x="6356950" y="5213090"/>
            <a:ext cx="347453" cy="363976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391126" y="5383994"/>
            <a:ext cx="457200" cy="328899"/>
          </a:xfrm>
          <a:prstGeom prst="rect">
            <a:avLst/>
          </a:prstGeom>
          <a:solidFill>
            <a:srgbClr val="0000FF"/>
          </a:solidFill>
          <a:effectLst>
            <a:outerShdw blurRad="50800" dist="88900" dir="2700000" algn="tl" rotWithShape="0">
              <a:srgbClr val="C00000">
                <a:alpha val="3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7150171" y="4772363"/>
            <a:ext cx="979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add</a:t>
            </a:r>
          </a:p>
          <a:p>
            <a:pPr algn="ctr"/>
            <a:r>
              <a:rPr lang="en-US" dirty="0"/>
              <a:t>shadow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268325" y="1650080"/>
            <a:ext cx="399723" cy="3716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1)</a:t>
            </a:r>
          </a:p>
          <a:p>
            <a:endParaRPr lang="en-US" dirty="0"/>
          </a:p>
          <a:p>
            <a:endParaRPr lang="en-US" sz="1050" dirty="0"/>
          </a:p>
          <a:p>
            <a:r>
              <a:rPr lang="en-US" dirty="0"/>
              <a:t>2)</a:t>
            </a:r>
          </a:p>
          <a:p>
            <a:endParaRPr lang="en-US" dirty="0"/>
          </a:p>
          <a:p>
            <a:endParaRPr lang="en-US" sz="1050" dirty="0"/>
          </a:p>
          <a:p>
            <a:r>
              <a:rPr lang="en-US" dirty="0"/>
              <a:t>3)</a:t>
            </a:r>
          </a:p>
          <a:p>
            <a:endParaRPr lang="en-US" dirty="0"/>
          </a:p>
          <a:p>
            <a:endParaRPr lang="en-US" sz="1650" dirty="0"/>
          </a:p>
          <a:p>
            <a:r>
              <a:rPr lang="en-US" dirty="0"/>
              <a:t>4)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5)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355324" y="4776470"/>
            <a:ext cx="593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Source Code Pro Light" panose="020B0409030403020204" pitchFamily="49" charset="0"/>
              </a:rPr>
              <a:t>X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5ED4FB0-4D08-A909-9234-D17B3548AF7F}"/>
              </a:ext>
            </a:extLst>
          </p:cNvPr>
          <p:cNvGrpSpPr/>
          <p:nvPr/>
        </p:nvGrpSpPr>
        <p:grpSpPr>
          <a:xfrm>
            <a:off x="3751805" y="785456"/>
            <a:ext cx="3506034" cy="646331"/>
            <a:chOff x="3781595" y="1487241"/>
            <a:chExt cx="3506034" cy="64633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29C9251-B83F-AED5-7E66-005EDB3178AB}"/>
                </a:ext>
              </a:extLst>
            </p:cNvPr>
            <p:cNvSpPr txBox="1"/>
            <p:nvPr/>
          </p:nvSpPr>
          <p:spPr>
            <a:xfrm>
              <a:off x="3781595" y="1487241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C76903AC-37B6-CE09-3F39-3BDFC6086A03}"/>
                </a:ext>
              </a:extLst>
            </p:cNvPr>
            <p:cNvSpPr txBox="1"/>
            <p:nvPr/>
          </p:nvSpPr>
          <p:spPr>
            <a:xfrm>
              <a:off x="5074203" y="1487241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2E3A631-336D-2F8F-3C08-F620D84E1BD4}"/>
                </a:ext>
              </a:extLst>
            </p:cNvPr>
            <p:cNvSpPr txBox="1"/>
            <p:nvPr/>
          </p:nvSpPr>
          <p:spPr>
            <a:xfrm>
              <a:off x="5771025" y="1487241"/>
              <a:ext cx="7489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4D4B5BA-99A3-0871-8669-63C5469A359A}"/>
                </a:ext>
              </a:extLst>
            </p:cNvPr>
            <p:cNvSpPr txBox="1"/>
            <p:nvPr/>
          </p:nvSpPr>
          <p:spPr>
            <a:xfrm>
              <a:off x="6513057" y="1487241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3565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Does the previous</a:t>
            </a:r>
            <a:br>
              <a:rPr lang="en-US" dirty="0"/>
            </a:br>
            <a:r>
              <a:rPr lang="en-US" dirty="0"/>
              <a:t>operation again on</a:t>
            </a:r>
            <a:br>
              <a:rPr lang="en-US" dirty="0"/>
            </a:br>
            <a:r>
              <a:rPr lang="en-US" dirty="0"/>
              <a:t>the current selection</a:t>
            </a:r>
          </a:p>
          <a:p>
            <a:r>
              <a:rPr lang="en-US" dirty="0"/>
              <a:t>E.g., rotate something else by the same amount</a:t>
            </a:r>
          </a:p>
          <a:p>
            <a:pPr lvl="1"/>
            <a:r>
              <a:rPr lang="en-US" dirty="0"/>
              <a:t>Really useful</a:t>
            </a:r>
          </a:p>
          <a:p>
            <a:r>
              <a:rPr lang="en-US" dirty="0"/>
              <a:t>Goes on the undo stack just like normal operations</a:t>
            </a:r>
          </a:p>
          <a:p>
            <a:r>
              <a:rPr lang="en-US" dirty="0"/>
              <a:t>Typically, uses same</a:t>
            </a:r>
            <a:br>
              <a:rPr lang="en-US" dirty="0"/>
            </a:br>
            <a:r>
              <a:rPr lang="en-US" dirty="0"/>
              <a:t>shortcut key as Redo</a:t>
            </a:r>
          </a:p>
          <a:p>
            <a:pPr lvl="1"/>
            <a:r>
              <a:rPr lang="en-US" dirty="0"/>
              <a:t>But might want to</a:t>
            </a:r>
            <a:br>
              <a:rPr lang="en-US" dirty="0"/>
            </a:br>
            <a:r>
              <a:rPr lang="en-US" dirty="0"/>
              <a:t>repeat the previous</a:t>
            </a:r>
            <a:br>
              <a:rPr lang="en-US" dirty="0"/>
            </a:br>
            <a:r>
              <a:rPr lang="en-US" dirty="0"/>
              <a:t>command after an undo</a:t>
            </a:r>
          </a:p>
          <a:p>
            <a:pPr lvl="1"/>
            <a:r>
              <a:rPr lang="en-US" dirty="0"/>
              <a:t>Office changes icon </a:t>
            </a:r>
          </a:p>
          <a:p>
            <a:r>
              <a:rPr lang="en-US" dirty="0"/>
              <a:t>Repeat is often not available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4870684" y="1707182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162616" y="1707182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808582" y="1707182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516650" y="1707182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10" name="Straight Arrow Connector 9"/>
          <p:cNvCxnSpPr>
            <a:stCxn id="6" idx="6"/>
            <a:endCxn id="9" idx="2"/>
          </p:cNvCxnSpPr>
          <p:nvPr/>
        </p:nvCxnSpPr>
        <p:spPr>
          <a:xfrm>
            <a:off x="5225377" y="1884527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6"/>
            <a:endCxn id="7" idx="2"/>
          </p:cNvCxnSpPr>
          <p:nvPr/>
        </p:nvCxnSpPr>
        <p:spPr>
          <a:xfrm>
            <a:off x="5871343" y="1884527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6"/>
            <a:endCxn id="8" idx="2"/>
          </p:cNvCxnSpPr>
          <p:nvPr/>
        </p:nvCxnSpPr>
        <p:spPr>
          <a:xfrm>
            <a:off x="6517308" y="1884527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821347">
            <a:off x="8052073" y="1630817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881078" y="2257981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173009" y="2257981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818975" y="2257981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527043" y="2257981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25" name="Straight Arrow Connector 24"/>
          <p:cNvCxnSpPr>
            <a:stCxn id="21" idx="6"/>
            <a:endCxn id="24" idx="2"/>
          </p:cNvCxnSpPr>
          <p:nvPr/>
        </p:nvCxnSpPr>
        <p:spPr>
          <a:xfrm>
            <a:off x="5235770" y="243532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6"/>
            <a:endCxn id="22" idx="2"/>
          </p:cNvCxnSpPr>
          <p:nvPr/>
        </p:nvCxnSpPr>
        <p:spPr>
          <a:xfrm>
            <a:off x="5881736" y="243532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6"/>
            <a:endCxn id="23" idx="2"/>
          </p:cNvCxnSpPr>
          <p:nvPr/>
        </p:nvCxnSpPr>
        <p:spPr>
          <a:xfrm>
            <a:off x="6527702" y="243532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474258" y="2257981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E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34" name="Straight Arrow Connector 33"/>
          <p:cNvCxnSpPr>
            <a:endCxn id="33" idx="2"/>
          </p:cNvCxnSpPr>
          <p:nvPr/>
        </p:nvCxnSpPr>
        <p:spPr>
          <a:xfrm>
            <a:off x="7182985" y="243532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210589" y="1931153"/>
            <a:ext cx="838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</a:t>
            </a:r>
          </a:p>
        </p:txBody>
      </p:sp>
      <p:sp>
        <p:nvSpPr>
          <p:cNvPr id="36" name="Isosceles Triangle 35"/>
          <p:cNvSpPr/>
          <p:nvPr/>
        </p:nvSpPr>
        <p:spPr bwMode="auto">
          <a:xfrm rot="1941059">
            <a:off x="8203533" y="2014285"/>
            <a:ext cx="416078" cy="666855"/>
          </a:xfrm>
          <a:prstGeom prst="triangl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575683" y="445286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867614" y="445286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7513580" y="445286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6221648" y="4452865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41" name="Straight Arrow Connector 40"/>
          <p:cNvCxnSpPr>
            <a:stCxn id="37" idx="6"/>
            <a:endCxn id="40" idx="2"/>
          </p:cNvCxnSpPr>
          <p:nvPr/>
        </p:nvCxnSpPr>
        <p:spPr>
          <a:xfrm>
            <a:off x="5930375" y="4630210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6"/>
            <a:endCxn id="38" idx="2"/>
          </p:cNvCxnSpPr>
          <p:nvPr/>
        </p:nvCxnSpPr>
        <p:spPr>
          <a:xfrm>
            <a:off x="6576341" y="4630210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8" idx="6"/>
            <a:endCxn id="39" idx="2"/>
          </p:cNvCxnSpPr>
          <p:nvPr/>
        </p:nvCxnSpPr>
        <p:spPr>
          <a:xfrm>
            <a:off x="7222306" y="4630210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 rot="1821347">
            <a:off x="8143128" y="4554545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594715" y="521757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A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6886646" y="521757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C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7532612" y="521757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D</a:t>
            </a:r>
            <a:endParaRPr lang="en-US" sz="1050" b="1" dirty="0">
              <a:solidFill>
                <a:srgbClr val="FFFF0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6240681" y="521757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B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53" name="Straight Arrow Connector 52"/>
          <p:cNvCxnSpPr>
            <a:stCxn id="49" idx="6"/>
            <a:endCxn id="52" idx="2"/>
          </p:cNvCxnSpPr>
          <p:nvPr/>
        </p:nvCxnSpPr>
        <p:spPr>
          <a:xfrm>
            <a:off x="5949410" y="5394916"/>
            <a:ext cx="29127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2" idx="6"/>
            <a:endCxn id="50" idx="2"/>
          </p:cNvCxnSpPr>
          <p:nvPr/>
        </p:nvCxnSpPr>
        <p:spPr>
          <a:xfrm>
            <a:off x="6595373" y="539491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0" idx="6"/>
            <a:endCxn id="51" idx="2"/>
          </p:cNvCxnSpPr>
          <p:nvPr/>
        </p:nvCxnSpPr>
        <p:spPr>
          <a:xfrm>
            <a:off x="7241339" y="5394916"/>
            <a:ext cx="29127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8143128" y="5167017"/>
            <a:ext cx="457200" cy="328899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7094849" y="4668404"/>
            <a:ext cx="748923" cy="584735"/>
            <a:chOff x="3170277" y="2896694"/>
            <a:chExt cx="1265357" cy="1313065"/>
          </a:xfrm>
        </p:grpSpPr>
        <p:cxnSp>
          <p:nvCxnSpPr>
            <p:cNvPr id="58" name="Curved Connector 57"/>
            <p:cNvCxnSpPr/>
            <p:nvPr/>
          </p:nvCxnSpPr>
          <p:spPr>
            <a:xfrm rot="16200000" flipV="1">
              <a:off x="3662451" y="3865241"/>
              <a:ext cx="21389" cy="667648"/>
            </a:xfrm>
            <a:prstGeom prst="curvedConnector3">
              <a:avLst>
                <a:gd name="adj1" fmla="val 2345346"/>
              </a:avLst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170277" y="2896694"/>
              <a:ext cx="1265357" cy="829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+mn-lt"/>
                </a:rPr>
                <a:t>undo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7565687" y="5716670"/>
            <a:ext cx="354695" cy="35469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>
                <a:solidFill>
                  <a:srgbClr val="FFFF00"/>
                </a:solidFill>
              </a:rPr>
              <a:t>E</a:t>
            </a:r>
            <a:endParaRPr lang="en-US" sz="1050" b="1" dirty="0">
              <a:solidFill>
                <a:srgbClr val="FFFF00"/>
              </a:solidFill>
            </a:endParaRPr>
          </a:p>
        </p:txBody>
      </p:sp>
      <p:cxnSp>
        <p:nvCxnSpPr>
          <p:cNvPr id="61" name="Straight Arrow Connector 60"/>
          <p:cNvCxnSpPr>
            <a:endCxn id="60" idx="2"/>
          </p:cNvCxnSpPr>
          <p:nvPr/>
        </p:nvCxnSpPr>
        <p:spPr>
          <a:xfrm>
            <a:off x="7218231" y="5530042"/>
            <a:ext cx="347453" cy="363976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358176" y="5643577"/>
            <a:ext cx="1249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Repeat</a:t>
            </a:r>
            <a:br>
              <a:rPr lang="en-US" dirty="0"/>
            </a:br>
            <a:r>
              <a:rPr lang="en-US" dirty="0"/>
              <a:t>make blue</a:t>
            </a:r>
          </a:p>
        </p:txBody>
      </p:sp>
      <p:sp>
        <p:nvSpPr>
          <p:cNvPr id="64" name="Isosceles Triangle 63"/>
          <p:cNvSpPr/>
          <p:nvPr/>
        </p:nvSpPr>
        <p:spPr bwMode="auto">
          <a:xfrm>
            <a:off x="8158369" y="5574286"/>
            <a:ext cx="416078" cy="666855"/>
          </a:xfrm>
          <a:prstGeom prst="triangl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67" name="Picture 66"/>
          <p:cNvPicPr/>
          <p:nvPr/>
        </p:nvPicPr>
        <p:blipFill>
          <a:blip r:embed="rId3"/>
          <a:stretch>
            <a:fillRect/>
          </a:stretch>
        </p:blipFill>
        <p:spPr>
          <a:xfrm>
            <a:off x="4733575" y="5345790"/>
            <a:ext cx="241641" cy="226475"/>
          </a:xfrm>
          <a:prstGeom prst="rect">
            <a:avLst/>
          </a:prstGeom>
        </p:spPr>
      </p:pic>
      <p:pic>
        <p:nvPicPr>
          <p:cNvPr id="68" name="Picture 67"/>
          <p:cNvPicPr/>
          <p:nvPr/>
        </p:nvPicPr>
        <p:blipFill>
          <a:blip r:embed="rId4"/>
          <a:stretch>
            <a:fillRect/>
          </a:stretch>
        </p:blipFill>
        <p:spPr>
          <a:xfrm>
            <a:off x="5070154" y="5345790"/>
            <a:ext cx="233986" cy="233986"/>
          </a:xfrm>
          <a:prstGeom prst="rect">
            <a:avLst/>
          </a:prstGeom>
        </p:spPr>
      </p:pic>
      <p:grpSp>
        <p:nvGrpSpPr>
          <p:cNvPr id="29" name="Group 28">
            <a:extLst>
              <a:ext uri="{FF2B5EF4-FFF2-40B4-BE49-F238E27FC236}">
                <a16:creationId xmlns:a16="http://schemas.microsoft.com/office/drawing/2014/main" id="{47A680DD-24D6-8ACB-AC95-6BC2E2396C41}"/>
              </a:ext>
            </a:extLst>
          </p:cNvPr>
          <p:cNvGrpSpPr/>
          <p:nvPr/>
        </p:nvGrpSpPr>
        <p:grpSpPr>
          <a:xfrm>
            <a:off x="4026575" y="982452"/>
            <a:ext cx="3506034" cy="646331"/>
            <a:chOff x="3781595" y="1487241"/>
            <a:chExt cx="3506034" cy="646331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1F26669-F06E-470C-9BEC-475E45F80FD6}"/>
                </a:ext>
              </a:extLst>
            </p:cNvPr>
            <p:cNvSpPr txBox="1"/>
            <p:nvPr/>
          </p:nvSpPr>
          <p:spPr>
            <a:xfrm>
              <a:off x="3781595" y="1487241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89805ED-DE09-17D3-3F0E-55AB392ABA5B}"/>
                </a:ext>
              </a:extLst>
            </p:cNvPr>
            <p:cNvSpPr txBox="1"/>
            <p:nvPr/>
          </p:nvSpPr>
          <p:spPr>
            <a:xfrm>
              <a:off x="5074203" y="1487241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F668832-5C50-564A-C430-02258AD319C7}"/>
                </a:ext>
              </a:extLst>
            </p:cNvPr>
            <p:cNvSpPr txBox="1"/>
            <p:nvPr/>
          </p:nvSpPr>
          <p:spPr>
            <a:xfrm>
              <a:off x="5771025" y="1487241"/>
              <a:ext cx="7489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85E4B198-87DF-99B6-C96A-4179706D16ED}"/>
                </a:ext>
              </a:extLst>
            </p:cNvPr>
            <p:cNvSpPr txBox="1"/>
            <p:nvPr/>
          </p:nvSpPr>
          <p:spPr>
            <a:xfrm>
              <a:off x="6513057" y="1487241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20109FD-6C85-FE8F-52FB-04EF2F7D7F89}"/>
              </a:ext>
            </a:extLst>
          </p:cNvPr>
          <p:cNvGrpSpPr/>
          <p:nvPr/>
        </p:nvGrpSpPr>
        <p:grpSpPr>
          <a:xfrm>
            <a:off x="4665011" y="3827586"/>
            <a:ext cx="3506034" cy="646331"/>
            <a:chOff x="3781595" y="1487241"/>
            <a:chExt cx="3506034" cy="646331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8CB29CB-8760-A08A-A795-1D2B8BA52482}"/>
                </a:ext>
              </a:extLst>
            </p:cNvPr>
            <p:cNvSpPr txBox="1"/>
            <p:nvPr/>
          </p:nvSpPr>
          <p:spPr>
            <a:xfrm>
              <a:off x="3781595" y="1487241"/>
              <a:ext cx="12234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create</a:t>
              </a:r>
              <a:br>
                <a:rPr lang="en-US" dirty="0"/>
              </a:br>
              <a:r>
                <a:rPr lang="en-US" dirty="0"/>
                <a:t>green </a:t>
              </a: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DEE7B9C-C5E6-348F-DD18-4879BC519777}"/>
                </a:ext>
              </a:extLst>
            </p:cNvPr>
            <p:cNvSpPr txBox="1"/>
            <p:nvPr/>
          </p:nvSpPr>
          <p:spPr>
            <a:xfrm>
              <a:off x="5074203" y="1487241"/>
              <a:ext cx="80022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resize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CB98E07-E590-8981-331E-6D1B07969FED}"/>
                </a:ext>
              </a:extLst>
            </p:cNvPr>
            <p:cNvSpPr txBox="1"/>
            <p:nvPr/>
          </p:nvSpPr>
          <p:spPr>
            <a:xfrm>
              <a:off x="5771025" y="1487241"/>
              <a:ext cx="7489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make</a:t>
              </a:r>
              <a:br>
                <a:rPr lang="en-US" dirty="0"/>
              </a:br>
              <a:r>
                <a:rPr lang="en-US" dirty="0"/>
                <a:t>blue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177AAE7-6E82-0F72-F5B9-51AC69E0434B}"/>
                </a:ext>
              </a:extLst>
            </p:cNvPr>
            <p:cNvSpPr txBox="1"/>
            <p:nvPr/>
          </p:nvSpPr>
          <p:spPr>
            <a:xfrm>
              <a:off x="6513057" y="1487241"/>
              <a:ext cx="7745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rotate</a:t>
              </a:r>
              <a:br>
                <a:rPr lang="en-US" dirty="0"/>
              </a:br>
              <a:r>
                <a:rPr lang="en-US" dirty="0" err="1"/>
                <a:t>rect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46218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Complications: Operations not put on Undo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Scrolling</a:t>
            </a:r>
          </a:p>
          <a:p>
            <a:pPr lvl="1"/>
            <a:r>
              <a:rPr lang="en-US" dirty="0"/>
              <a:t>Might be useful to have a “go back”, like with hyperlinks</a:t>
            </a:r>
          </a:p>
          <a:p>
            <a:pPr lvl="1"/>
            <a:r>
              <a:rPr lang="en-US" dirty="0"/>
              <a:t>See research later</a:t>
            </a:r>
          </a:p>
          <a:p>
            <a:r>
              <a:rPr lang="en-US" dirty="0"/>
              <a:t>Changing the selection</a:t>
            </a:r>
          </a:p>
          <a:p>
            <a:pPr lvl="1"/>
            <a:r>
              <a:rPr lang="en-US" dirty="0"/>
              <a:t>not undoable, doesn’t change undo stack</a:t>
            </a:r>
          </a:p>
          <a:p>
            <a:pPr lvl="1"/>
            <a:r>
              <a:rPr lang="en-US" dirty="0"/>
              <a:t>My Topaz system made this available for undo – see later</a:t>
            </a:r>
          </a:p>
          <a:p>
            <a:r>
              <a:rPr lang="en-US" dirty="0"/>
              <a:t>Changing the value of controls, if doesn’t affect any objects</a:t>
            </a:r>
          </a:p>
          <a:p>
            <a:pPr lvl="1"/>
            <a:r>
              <a:rPr lang="en-US" dirty="0"/>
              <a:t>Changing the color of the next-drawn object</a:t>
            </a:r>
          </a:p>
          <a:p>
            <a:r>
              <a:rPr lang="en-US" dirty="0"/>
              <a:t>Copy (as in Cut-Copy-Paste)</a:t>
            </a:r>
          </a:p>
          <a:p>
            <a:pPr lvl="1"/>
            <a:r>
              <a:rPr lang="en-US" dirty="0"/>
              <a:t>Clipboard changes are not affected by undo</a:t>
            </a:r>
          </a:p>
          <a:p>
            <a:pPr lvl="2"/>
            <a:r>
              <a:rPr lang="en-US" dirty="0"/>
              <a:t>Lots of clever strategies take advantage of this</a:t>
            </a:r>
          </a:p>
          <a:p>
            <a:pPr lvl="2"/>
            <a:r>
              <a:rPr lang="en-US" dirty="0"/>
              <a:t>Also not possible since clipboard is global and undo is per-application</a:t>
            </a:r>
          </a:p>
          <a:p>
            <a:r>
              <a:rPr lang="en-US" dirty="0"/>
              <a:t>Saving to file is not undoable</a:t>
            </a:r>
          </a:p>
          <a:p>
            <a:pPr lvl="1"/>
            <a:r>
              <a:rPr lang="en-US" dirty="0"/>
              <a:t>Old: blocks off all previous operations</a:t>
            </a:r>
          </a:p>
          <a:p>
            <a:pPr lvl="1"/>
            <a:r>
              <a:rPr lang="en-US" dirty="0"/>
              <a:t>Current: not put on undo stack so can undo past saves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88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Complications: operations that are collected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characters typed grouped into one undo</a:t>
            </a:r>
          </a:p>
          <a:p>
            <a:pPr lvl="1"/>
            <a:r>
              <a:rPr lang="en-US" dirty="0"/>
              <a:t>Similarly, multiple backspaces</a:t>
            </a:r>
          </a:p>
          <a:p>
            <a:r>
              <a:rPr lang="en-US" dirty="0"/>
              <a:t>Used of arrow keys to “nudge” graphics often grouped into 1 operation</a:t>
            </a:r>
          </a:p>
          <a:p>
            <a:endParaRPr lang="en-US" dirty="0"/>
          </a:p>
          <a:p>
            <a:r>
              <a:rPr lang="en-US" dirty="0"/>
              <a:t>Or, one operation causes multiple entries on undo stack: </a:t>
            </a:r>
            <a:r>
              <a:rPr lang="en-US" dirty="0" err="1"/>
              <a:t>teh</a:t>
            </a:r>
            <a:r>
              <a:rPr lang="en-US" dirty="0"/>
              <a:t>_ </a:t>
            </a:r>
            <a:r>
              <a:rPr lang="en-US" dirty="0">
                <a:sym typeface="Wingdings" panose="05000000000000000000" pitchFamily="2" charset="2"/>
              </a:rPr>
              <a:t> the_  (auto-correct; text)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779158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98386</TotalTime>
  <Words>3350</Words>
  <Application>Microsoft Office PowerPoint</Application>
  <PresentationFormat>On-screen Show (4:3)</PresentationFormat>
  <Paragraphs>638</Paragraphs>
  <Slides>42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Consolas</vt:lpstr>
      <vt:lpstr>Courier New</vt:lpstr>
      <vt:lpstr>Source Code Pro Light</vt:lpstr>
      <vt:lpstr>Tahoma</vt:lpstr>
      <vt:lpstr>Wingdings</vt:lpstr>
      <vt:lpstr>lecture template_polo</vt:lpstr>
      <vt:lpstr>Lecture 14: Command Objects &amp; Support for Undo</vt:lpstr>
      <vt:lpstr>Logistics</vt:lpstr>
      <vt:lpstr>Early Undo</vt:lpstr>
      <vt:lpstr>Computer “Undo”</vt:lpstr>
      <vt:lpstr>Single Level Undo</vt:lpstr>
      <vt:lpstr>Linear Undo</vt:lpstr>
      <vt:lpstr>Repeat</vt:lpstr>
      <vt:lpstr>Complications: Operations not put on Undo Stack</vt:lpstr>
      <vt:lpstr>Complications: operations that are collected</vt:lpstr>
      <vt:lpstr>Undo in Various Programs</vt:lpstr>
      <vt:lpstr>Adobe PhotoShop</vt:lpstr>
      <vt:lpstr>Undo implementations</vt:lpstr>
      <vt:lpstr>Command Object Pattern</vt:lpstr>
      <vt:lpstr>HW 5 design for Command Objects</vt:lpstr>
      <vt:lpstr>Sub-classes of command object</vt:lpstr>
      <vt:lpstr>Standard Process for using a Command Object</vt:lpstr>
      <vt:lpstr>Provided Example: ChangeFillColorCommandObject</vt:lpstr>
      <vt:lpstr>Example:</vt:lpstr>
      <vt:lpstr>Values</vt:lpstr>
      <vt:lpstr>Command Object Methods</vt:lpstr>
      <vt:lpstr>Undo &amp; Redo</vt:lpstr>
      <vt:lpstr>Repeat</vt:lpstr>
      <vt:lpstr>Change Color Control</vt:lpstr>
      <vt:lpstr>Implementing Undo for Canvas</vt:lpstr>
      <vt:lpstr>Linear Undo Handler</vt:lpstr>
      <vt:lpstr>Advanced: Selective Undo</vt:lpstr>
      <vt:lpstr>Timeline view in Fusion 360</vt:lpstr>
      <vt:lpstr>Kurlander’s Graphics Histories</vt:lpstr>
      <vt:lpstr>Aquamarine</vt:lpstr>
      <vt:lpstr>Selective Undo by Region </vt:lpstr>
      <vt:lpstr>Region Conflicts: Flood Fill</vt:lpstr>
      <vt:lpstr>Direct Selective Undo or Inverse Model</vt:lpstr>
      <vt:lpstr>Direct Selective Undo Implementation</vt:lpstr>
      <vt:lpstr>Scripting = “Topaz”</vt:lpstr>
      <vt:lpstr>Pictures for Scripting: Object Search</vt:lpstr>
      <vt:lpstr>Pictures for Scripting: Generalize Position / Size</vt:lpstr>
      <vt:lpstr>Pictures for Scripting: Result</vt:lpstr>
      <vt:lpstr>Multi-User Undo</vt:lpstr>
      <vt:lpstr>Using Undo History for “Why” Help</vt:lpstr>
      <vt:lpstr>Crystal</vt:lpstr>
      <vt:lpstr>Crystal Implementation Overview</vt:lpstr>
      <vt:lpstr>Crystal Implementation, cont.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1365</cp:revision>
  <cp:lastPrinted>1601-01-01T00:00:00Z</cp:lastPrinted>
  <dcterms:created xsi:type="dcterms:W3CDTF">2001-06-15T20:03:27Z</dcterms:created>
  <dcterms:modified xsi:type="dcterms:W3CDTF">2022-10-17T20:25:10Z</dcterms:modified>
</cp:coreProperties>
</file>